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10287000" cx="18288000"/>
  <p:notesSz cx="6858000" cy="9144000"/>
  <p:embeddedFontLst>
    <p:embeddedFont>
      <p:font typeface="Source Code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ourceCodePro-bold.fntdata"/><Relationship Id="rId11" Type="http://schemas.openxmlformats.org/officeDocument/2006/relationships/slide" Target="slides/slide7.xml"/><Relationship Id="rId22" Type="http://schemas.openxmlformats.org/officeDocument/2006/relationships/font" Target="fonts/SourceCodePro-boldItalic.fntdata"/><Relationship Id="rId10" Type="http://schemas.openxmlformats.org/officeDocument/2006/relationships/slide" Target="slides/slide6.xml"/><Relationship Id="rId21" Type="http://schemas.openxmlformats.org/officeDocument/2006/relationships/font" Target="fonts/SourceCodePr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SourceCodePr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e068d30cb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e068d30cbf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e068d30cb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e068d30cbf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e068d30cb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e068d30cbf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e068d30cb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2e068d30cbf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e068d30cb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2e068d30cbf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e068d30cb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2e068d30cbf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e068d30cb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2e068d30cbf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068d30cb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e068d30cbf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e068d30cb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pt-BR" sz="1400">
                <a:solidFill>
                  <a:srgbClr val="212121"/>
                </a:solidFill>
              </a:rPr>
              <a:t>Resultado este em concordância com estudos de proteômica realizados por Shipitsin et al. (2014) e Blume-Jensen et al. (2015)</a:t>
            </a:r>
            <a:endParaRPr/>
          </a:p>
        </p:txBody>
      </p:sp>
      <p:sp>
        <p:nvSpPr>
          <p:cNvPr id="112" name="Google Shape;112;g2e068d30cbf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a">
  <p:cSld name="Capa">
    <p:spTree>
      <p:nvGrpSpPr>
        <p:cNvPr id="7"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b="0" l="0" r="0" t="0"/>
          <a:stretch/>
        </p:blipFill>
        <p:spPr>
          <a:xfrm>
            <a:off x="0" y="0"/>
            <a:ext cx="18288000" cy="10287000"/>
          </a:xfrm>
          <a:prstGeom prst="rect">
            <a:avLst/>
          </a:prstGeom>
          <a:noFill/>
          <a:ln>
            <a:noFill/>
          </a:ln>
        </p:spPr>
      </p:pic>
      <p:sp>
        <p:nvSpPr>
          <p:cNvPr id="9" name="Google Shape;9;p2"/>
          <p:cNvSpPr txBox="1"/>
          <p:nvPr>
            <p:ph type="ctrTitle"/>
          </p:nvPr>
        </p:nvSpPr>
        <p:spPr>
          <a:xfrm>
            <a:off x="1012508" y="4122782"/>
            <a:ext cx="13716000" cy="240755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3755A"/>
              </a:buClr>
              <a:buSzPts val="9200"/>
              <a:buFont typeface="Calibri"/>
              <a:buNone/>
              <a:defRPr b="1" i="0" sz="9200" u="none" cap="none" strike="noStrike">
                <a:solidFill>
                  <a:srgbClr val="23755A"/>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 name="Google Shape;10;p2"/>
          <p:cNvPicPr preferRelativeResize="0"/>
          <p:nvPr/>
        </p:nvPicPr>
        <p:blipFill rotWithShape="1">
          <a:blip r:embed="rId3">
            <a:alphaModFix/>
          </a:blip>
          <a:srcRect b="0" l="0" r="0" t="0"/>
          <a:stretch/>
        </p:blipFill>
        <p:spPr>
          <a:xfrm>
            <a:off x="1035368" y="678647"/>
            <a:ext cx="8343712" cy="2135990"/>
          </a:xfrm>
          <a:prstGeom prst="rect">
            <a:avLst/>
          </a:prstGeom>
          <a:noFill/>
          <a:ln>
            <a:noFill/>
          </a:ln>
        </p:spPr>
      </p:pic>
      <p:pic>
        <p:nvPicPr>
          <p:cNvPr id="11" name="Google Shape;11;p2"/>
          <p:cNvPicPr preferRelativeResize="0"/>
          <p:nvPr/>
        </p:nvPicPr>
        <p:blipFill rotWithShape="1">
          <a:blip r:embed="rId4">
            <a:alphaModFix/>
          </a:blip>
          <a:srcRect b="0" l="0" r="0" t="0"/>
          <a:stretch/>
        </p:blipFill>
        <p:spPr>
          <a:xfrm>
            <a:off x="16554676" y="9109915"/>
            <a:ext cx="1225590" cy="965152"/>
          </a:xfrm>
          <a:prstGeom prst="rect">
            <a:avLst/>
          </a:prstGeom>
          <a:noFill/>
          <a:ln>
            <a:noFill/>
          </a:ln>
        </p:spPr>
      </p:pic>
      <p:pic>
        <p:nvPicPr>
          <p:cNvPr id="12" name="Google Shape;12;p2"/>
          <p:cNvPicPr preferRelativeResize="0"/>
          <p:nvPr/>
        </p:nvPicPr>
        <p:blipFill rotWithShape="1">
          <a:blip r:embed="rId5">
            <a:alphaModFix/>
          </a:blip>
          <a:srcRect b="0" l="0" r="0" t="0"/>
          <a:stretch/>
        </p:blipFill>
        <p:spPr>
          <a:xfrm>
            <a:off x="16617486" y="7124700"/>
            <a:ext cx="1006194" cy="1628776"/>
          </a:xfrm>
          <a:prstGeom prst="rect">
            <a:avLst/>
          </a:prstGeom>
          <a:noFill/>
          <a:ln>
            <a:noFill/>
          </a:ln>
        </p:spPr>
      </p:pic>
      <p:pic>
        <p:nvPicPr>
          <p:cNvPr id="13" name="Google Shape;13;p2"/>
          <p:cNvPicPr preferRelativeResize="0"/>
          <p:nvPr/>
        </p:nvPicPr>
        <p:blipFill rotWithShape="1">
          <a:blip r:embed="rId6">
            <a:alphaModFix/>
          </a:blip>
          <a:srcRect b="2091" l="0" r="0" t="0"/>
          <a:stretch/>
        </p:blipFill>
        <p:spPr>
          <a:xfrm>
            <a:off x="0" y="7562497"/>
            <a:ext cx="1350090" cy="445648"/>
          </a:xfrm>
          <a:prstGeom prst="rect">
            <a:avLst/>
          </a:prstGeom>
          <a:noFill/>
          <a:ln>
            <a:noFill/>
          </a:ln>
        </p:spPr>
      </p:pic>
      <p:pic>
        <p:nvPicPr>
          <p:cNvPr id="14" name="Google Shape;14;p2"/>
          <p:cNvPicPr preferRelativeResize="0"/>
          <p:nvPr/>
        </p:nvPicPr>
        <p:blipFill rotWithShape="1">
          <a:blip r:embed="rId7">
            <a:alphaModFix/>
          </a:blip>
          <a:srcRect b="2145" l="0" r="0" t="0"/>
          <a:stretch/>
        </p:blipFill>
        <p:spPr>
          <a:xfrm>
            <a:off x="0" y="8215620"/>
            <a:ext cx="1350090" cy="445405"/>
          </a:xfrm>
          <a:prstGeom prst="rect">
            <a:avLst/>
          </a:prstGeom>
          <a:noFill/>
          <a:ln>
            <a:noFill/>
          </a:ln>
        </p:spPr>
      </p:pic>
      <p:sp>
        <p:nvSpPr>
          <p:cNvPr id="15" name="Google Shape;15;p2"/>
          <p:cNvSpPr txBox="1"/>
          <p:nvPr>
            <p:ph idx="1" type="body"/>
          </p:nvPr>
        </p:nvSpPr>
        <p:spPr>
          <a:xfrm>
            <a:off x="1454150" y="7499350"/>
            <a:ext cx="11461750" cy="5191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rgbClr val="4E5447"/>
              </a:buClr>
              <a:buSzPts val="4300"/>
              <a:buFont typeface="Arial"/>
              <a:buNone/>
              <a:defRPr b="1" i="0" sz="4300" u="none" cap="none" strike="noStrike">
                <a:solidFill>
                  <a:srgbClr val="4E5447"/>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6" name="Google Shape;16;p2"/>
          <p:cNvSpPr txBox="1"/>
          <p:nvPr>
            <p:ph idx="2" type="body"/>
          </p:nvPr>
        </p:nvSpPr>
        <p:spPr>
          <a:xfrm>
            <a:off x="1463926" y="8141912"/>
            <a:ext cx="11461750" cy="5191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rgbClr val="4E5447"/>
              </a:buClr>
              <a:buSzPts val="4300"/>
              <a:buFont typeface="Arial"/>
              <a:buNone/>
              <a:defRPr b="1" i="0" sz="4300" u="none" cap="none" strike="noStrike">
                <a:solidFill>
                  <a:srgbClr val="4E5447"/>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ndo Azul">
  <p:cSld name="Fundo Azul">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0" y="0"/>
            <a:ext cx="18288000" cy="10287000"/>
          </a:xfrm>
          <a:prstGeom prst="rect">
            <a:avLst/>
          </a:prstGeom>
          <a:noFill/>
          <a:ln>
            <a:noFill/>
          </a:ln>
        </p:spPr>
      </p:pic>
      <p:sp>
        <p:nvSpPr>
          <p:cNvPr id="19" name="Google Shape;19;p3"/>
          <p:cNvSpPr txBox="1"/>
          <p:nvPr>
            <p:ph type="ctrTitle"/>
          </p:nvPr>
        </p:nvSpPr>
        <p:spPr>
          <a:xfrm>
            <a:off x="1000325" y="450437"/>
            <a:ext cx="16287350" cy="1216131"/>
          </a:xfrm>
          <a:prstGeom prst="rect">
            <a:avLst/>
          </a:prstGeom>
          <a:noFill/>
          <a:ln>
            <a:noFill/>
          </a:ln>
        </p:spPr>
        <p:txBody>
          <a:bodyPr anchorCtr="0" anchor="t" bIns="45700" lIns="91425" spcFirstLastPara="1" rIns="91425" wrap="square" tIns="45700">
            <a:noAutofit/>
          </a:bodyPr>
          <a:lstStyle>
            <a:lvl1pPr lvl="0" marR="0" rtl="0" algn="ctr">
              <a:lnSpc>
                <a:spcPct val="146031"/>
              </a:lnSpc>
              <a:spcBef>
                <a:spcPts val="0"/>
              </a:spcBef>
              <a:spcAft>
                <a:spcPts val="0"/>
              </a:spcAft>
              <a:buClr>
                <a:schemeClr val="lt1"/>
              </a:buClr>
              <a:buSzPts val="6300"/>
              <a:buFont typeface="Calibri"/>
              <a:buNone/>
              <a:defRPr b="1" i="0" sz="6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
          <p:cNvSpPr txBox="1"/>
          <p:nvPr>
            <p:ph idx="1" type="body"/>
          </p:nvPr>
        </p:nvSpPr>
        <p:spPr>
          <a:xfrm>
            <a:off x="1000125" y="3038167"/>
            <a:ext cx="16287750" cy="492626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24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75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2pPr>
            <a:lvl3pPr indent="-228600" lvl="2" marL="1371600" marR="0" rtl="0" algn="ctr">
              <a:lnSpc>
                <a:spcPct val="90000"/>
              </a:lnSpc>
              <a:spcBef>
                <a:spcPts val="750"/>
              </a:spcBef>
              <a:spcAft>
                <a:spcPts val="0"/>
              </a:spcAft>
              <a:buClr>
                <a:schemeClr val="lt1"/>
              </a:buClr>
              <a:buSzPts val="3000"/>
              <a:buFont typeface="Arial"/>
              <a:buNone/>
              <a:defRPr b="0" i="0" sz="3000" u="none" cap="none" strike="noStrike">
                <a:solidFill>
                  <a:schemeClr val="lt1"/>
                </a:solidFill>
                <a:latin typeface="Calibri"/>
                <a:ea typeface="Calibri"/>
                <a:cs typeface="Calibri"/>
                <a:sym typeface="Calibri"/>
              </a:defRPr>
            </a:lvl3pPr>
            <a:lvl4pPr indent="-228600" lvl="3" marL="1828800" marR="0" rtl="0" algn="ctr">
              <a:lnSpc>
                <a:spcPct val="90000"/>
              </a:lnSpc>
              <a:spcBef>
                <a:spcPts val="750"/>
              </a:spcBef>
              <a:spcAft>
                <a:spcPts val="0"/>
              </a:spcAft>
              <a:buClr>
                <a:schemeClr val="lt1"/>
              </a:buClr>
              <a:buSzPts val="2700"/>
              <a:buFont typeface="Arial"/>
              <a:buNone/>
              <a:defRPr b="0" i="0" sz="2700" u="none" cap="none" strike="noStrike">
                <a:solidFill>
                  <a:schemeClr val="lt1"/>
                </a:solidFill>
                <a:latin typeface="Calibri"/>
                <a:ea typeface="Calibri"/>
                <a:cs typeface="Calibri"/>
                <a:sym typeface="Calibri"/>
              </a:defRPr>
            </a:lvl4pPr>
            <a:lvl5pPr indent="-228600" lvl="4" marL="2286000" marR="0" rtl="0" algn="ctr">
              <a:lnSpc>
                <a:spcPct val="90000"/>
              </a:lnSpc>
              <a:spcBef>
                <a:spcPts val="750"/>
              </a:spcBef>
              <a:spcAft>
                <a:spcPts val="0"/>
              </a:spcAft>
              <a:buClr>
                <a:schemeClr val="lt1"/>
              </a:buClr>
              <a:buSzPts val="2700"/>
              <a:buFont typeface="Arial"/>
              <a:buNone/>
              <a:defRPr b="0" i="0" sz="2700" u="none" cap="none" strike="noStrike">
                <a:solidFill>
                  <a:schemeClr val="lt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ndo Verde">
  <p:cSld name="Fundo Verde">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0" y="0"/>
            <a:ext cx="18288000" cy="10287000"/>
          </a:xfrm>
          <a:prstGeom prst="rect">
            <a:avLst/>
          </a:prstGeom>
          <a:noFill/>
          <a:ln>
            <a:noFill/>
          </a:ln>
        </p:spPr>
      </p:pic>
      <p:sp>
        <p:nvSpPr>
          <p:cNvPr id="23" name="Google Shape;23;p4"/>
          <p:cNvSpPr txBox="1"/>
          <p:nvPr>
            <p:ph type="ctrTitle"/>
          </p:nvPr>
        </p:nvSpPr>
        <p:spPr>
          <a:xfrm>
            <a:off x="1000325" y="450437"/>
            <a:ext cx="16287350" cy="1216131"/>
          </a:xfrm>
          <a:prstGeom prst="rect">
            <a:avLst/>
          </a:prstGeom>
          <a:noFill/>
          <a:ln>
            <a:noFill/>
          </a:ln>
        </p:spPr>
        <p:txBody>
          <a:bodyPr anchorCtr="0" anchor="t" bIns="45700" lIns="91425" spcFirstLastPara="1" rIns="91425" wrap="square" tIns="45700">
            <a:noAutofit/>
          </a:bodyPr>
          <a:lstStyle>
            <a:lvl1pPr lvl="0" marR="0" rtl="0" algn="ctr">
              <a:lnSpc>
                <a:spcPct val="146031"/>
              </a:lnSpc>
              <a:spcBef>
                <a:spcPts val="0"/>
              </a:spcBef>
              <a:spcAft>
                <a:spcPts val="0"/>
              </a:spcAft>
              <a:buClr>
                <a:schemeClr val="lt1"/>
              </a:buClr>
              <a:buSzPts val="6300"/>
              <a:buFont typeface="Calibri"/>
              <a:buNone/>
              <a:defRPr b="1" i="0" sz="6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4"/>
          <p:cNvSpPr txBox="1"/>
          <p:nvPr>
            <p:ph idx="1" type="body"/>
          </p:nvPr>
        </p:nvSpPr>
        <p:spPr>
          <a:xfrm>
            <a:off x="1000125" y="3038167"/>
            <a:ext cx="16287750" cy="492626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24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75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2pPr>
            <a:lvl3pPr indent="-228600" lvl="2" marL="1371600" marR="0" rtl="0" algn="ctr">
              <a:lnSpc>
                <a:spcPct val="90000"/>
              </a:lnSpc>
              <a:spcBef>
                <a:spcPts val="750"/>
              </a:spcBef>
              <a:spcAft>
                <a:spcPts val="0"/>
              </a:spcAft>
              <a:buClr>
                <a:schemeClr val="lt1"/>
              </a:buClr>
              <a:buSzPts val="3000"/>
              <a:buFont typeface="Arial"/>
              <a:buNone/>
              <a:defRPr b="0" i="0" sz="3000" u="none" cap="none" strike="noStrike">
                <a:solidFill>
                  <a:schemeClr val="lt1"/>
                </a:solidFill>
                <a:latin typeface="Calibri"/>
                <a:ea typeface="Calibri"/>
                <a:cs typeface="Calibri"/>
                <a:sym typeface="Calibri"/>
              </a:defRPr>
            </a:lvl3pPr>
            <a:lvl4pPr indent="-228600" lvl="3" marL="1828800" marR="0" rtl="0" algn="ctr">
              <a:lnSpc>
                <a:spcPct val="90000"/>
              </a:lnSpc>
              <a:spcBef>
                <a:spcPts val="750"/>
              </a:spcBef>
              <a:spcAft>
                <a:spcPts val="0"/>
              </a:spcAft>
              <a:buClr>
                <a:schemeClr val="lt1"/>
              </a:buClr>
              <a:buSzPts val="2700"/>
              <a:buFont typeface="Arial"/>
              <a:buNone/>
              <a:defRPr b="0" i="0" sz="2700" u="none" cap="none" strike="noStrike">
                <a:solidFill>
                  <a:schemeClr val="lt1"/>
                </a:solidFill>
                <a:latin typeface="Calibri"/>
                <a:ea typeface="Calibri"/>
                <a:cs typeface="Calibri"/>
                <a:sym typeface="Calibri"/>
              </a:defRPr>
            </a:lvl4pPr>
            <a:lvl5pPr indent="-228600" lvl="4" marL="2286000" marR="0" rtl="0" algn="ctr">
              <a:lnSpc>
                <a:spcPct val="90000"/>
              </a:lnSpc>
              <a:spcBef>
                <a:spcPts val="750"/>
              </a:spcBef>
              <a:spcAft>
                <a:spcPts val="0"/>
              </a:spcAft>
              <a:buClr>
                <a:schemeClr val="lt1"/>
              </a:buClr>
              <a:buSzPts val="2700"/>
              <a:buFont typeface="Arial"/>
              <a:buNone/>
              <a:defRPr b="0" i="0" sz="2700" u="none" cap="none" strike="noStrike">
                <a:solidFill>
                  <a:schemeClr val="lt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1">
  <p:cSld name="Conteúdo 1">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b="0" l="0" r="0" t="0"/>
          <a:stretch/>
        </p:blipFill>
        <p:spPr>
          <a:xfrm>
            <a:off x="0" y="0"/>
            <a:ext cx="18288000" cy="10287000"/>
          </a:xfrm>
          <a:prstGeom prst="rect">
            <a:avLst/>
          </a:prstGeom>
          <a:noFill/>
          <a:ln>
            <a:noFill/>
          </a:ln>
        </p:spPr>
      </p:pic>
      <p:sp>
        <p:nvSpPr>
          <p:cNvPr id="27" name="Google Shape;27;p5"/>
          <p:cNvSpPr txBox="1"/>
          <p:nvPr>
            <p:ph type="ctrTitle"/>
          </p:nvPr>
        </p:nvSpPr>
        <p:spPr>
          <a:xfrm>
            <a:off x="575186" y="524177"/>
            <a:ext cx="11665975" cy="1216131"/>
          </a:xfrm>
          <a:prstGeom prst="rect">
            <a:avLst/>
          </a:prstGeom>
          <a:noFill/>
          <a:ln>
            <a:noFill/>
          </a:ln>
        </p:spPr>
        <p:txBody>
          <a:bodyPr anchorCtr="0" anchor="t" bIns="45700" lIns="91425" spcFirstLastPara="1" rIns="91425" wrap="square" tIns="45700">
            <a:noAutofit/>
          </a:bodyPr>
          <a:lstStyle>
            <a:lvl1pPr lvl="0" marR="0" rtl="0" algn="l">
              <a:lnSpc>
                <a:spcPct val="131428"/>
              </a:lnSpc>
              <a:spcBef>
                <a:spcPts val="0"/>
              </a:spcBef>
              <a:spcAft>
                <a:spcPts val="0"/>
              </a:spcAft>
              <a:buClr>
                <a:srgbClr val="476559"/>
              </a:buClr>
              <a:buSzPts val="7000"/>
              <a:buFont typeface="Calibri"/>
              <a:buNone/>
              <a:defRPr b="1" i="0" sz="7000" u="none" cap="none" strike="noStrike">
                <a:solidFill>
                  <a:srgbClr val="4765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5"/>
          <p:cNvSpPr txBox="1"/>
          <p:nvPr>
            <p:ph idx="1" type="body"/>
          </p:nvPr>
        </p:nvSpPr>
        <p:spPr>
          <a:xfrm>
            <a:off x="819150" y="2336038"/>
            <a:ext cx="16725900" cy="62654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0000"/>
              </a:lnSpc>
              <a:spcBef>
                <a:spcPts val="2400"/>
              </a:spcBef>
              <a:spcAft>
                <a:spcPts val="0"/>
              </a:spcAft>
              <a:buClr>
                <a:srgbClr val="565755"/>
              </a:buClr>
              <a:buSzPts val="3000"/>
              <a:buFont typeface="Arial"/>
              <a:buNone/>
              <a:defRPr b="0" i="0" sz="3000" u="none" cap="none" strike="noStrike">
                <a:solidFill>
                  <a:srgbClr val="565755"/>
                </a:solidFill>
                <a:latin typeface="Calibri"/>
                <a:ea typeface="Calibri"/>
                <a:cs typeface="Calibri"/>
                <a:sym typeface="Calibri"/>
              </a:defRPr>
            </a:lvl1pPr>
            <a:lvl2pPr indent="-228600" lvl="1" marL="914400" marR="0" rtl="0" algn="ctr">
              <a:lnSpc>
                <a:spcPct val="90000"/>
              </a:lnSpc>
              <a:spcBef>
                <a:spcPts val="75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2pPr>
            <a:lvl3pPr indent="-228600" lvl="2" marL="1371600" marR="0" rtl="0" algn="ctr">
              <a:lnSpc>
                <a:spcPct val="90000"/>
              </a:lnSpc>
              <a:spcBef>
                <a:spcPts val="750"/>
              </a:spcBef>
              <a:spcAft>
                <a:spcPts val="0"/>
              </a:spcAft>
              <a:buClr>
                <a:schemeClr val="lt1"/>
              </a:buClr>
              <a:buSzPts val="3000"/>
              <a:buFont typeface="Arial"/>
              <a:buNone/>
              <a:defRPr b="0" i="0" sz="3000" u="none" cap="none" strike="noStrike">
                <a:solidFill>
                  <a:schemeClr val="lt1"/>
                </a:solidFill>
                <a:latin typeface="Calibri"/>
                <a:ea typeface="Calibri"/>
                <a:cs typeface="Calibri"/>
                <a:sym typeface="Calibri"/>
              </a:defRPr>
            </a:lvl3pPr>
            <a:lvl4pPr indent="-228600" lvl="3" marL="1828800" marR="0" rtl="0" algn="ctr">
              <a:lnSpc>
                <a:spcPct val="90000"/>
              </a:lnSpc>
              <a:spcBef>
                <a:spcPts val="750"/>
              </a:spcBef>
              <a:spcAft>
                <a:spcPts val="0"/>
              </a:spcAft>
              <a:buClr>
                <a:schemeClr val="lt1"/>
              </a:buClr>
              <a:buSzPts val="2700"/>
              <a:buFont typeface="Arial"/>
              <a:buNone/>
              <a:defRPr b="0" i="0" sz="2700" u="none" cap="none" strike="noStrike">
                <a:solidFill>
                  <a:schemeClr val="lt1"/>
                </a:solidFill>
                <a:latin typeface="Calibri"/>
                <a:ea typeface="Calibri"/>
                <a:cs typeface="Calibri"/>
                <a:sym typeface="Calibri"/>
              </a:defRPr>
            </a:lvl4pPr>
            <a:lvl5pPr indent="-228600" lvl="4" marL="2286000" marR="0" rtl="0" algn="ctr">
              <a:lnSpc>
                <a:spcPct val="90000"/>
              </a:lnSpc>
              <a:spcBef>
                <a:spcPts val="750"/>
              </a:spcBef>
              <a:spcAft>
                <a:spcPts val="0"/>
              </a:spcAft>
              <a:buClr>
                <a:schemeClr val="lt1"/>
              </a:buClr>
              <a:buSzPts val="2700"/>
              <a:buFont typeface="Arial"/>
              <a:buNone/>
              <a:defRPr b="0" i="0" sz="2700" u="none" cap="none" strike="noStrike">
                <a:solidFill>
                  <a:schemeClr val="lt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pic>
        <p:nvPicPr>
          <p:cNvPr id="29" name="Google Shape;29;p5"/>
          <p:cNvPicPr preferRelativeResize="0"/>
          <p:nvPr/>
        </p:nvPicPr>
        <p:blipFill rotWithShape="1">
          <a:blip r:embed="rId3">
            <a:alphaModFix/>
          </a:blip>
          <a:srcRect b="0" l="0" r="0" t="0"/>
          <a:stretch/>
        </p:blipFill>
        <p:spPr>
          <a:xfrm>
            <a:off x="12755510" y="458039"/>
            <a:ext cx="4889463" cy="12517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2">
  <p:cSld name="Conteúdo 2">
    <p:spTree>
      <p:nvGrpSpPr>
        <p:cNvPr id="30"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b="0" l="0" r="0" t="0"/>
          <a:stretch/>
        </p:blipFill>
        <p:spPr>
          <a:xfrm>
            <a:off x="0" y="0"/>
            <a:ext cx="18288000" cy="10287000"/>
          </a:xfrm>
          <a:prstGeom prst="rect">
            <a:avLst/>
          </a:prstGeom>
          <a:noFill/>
          <a:ln>
            <a:noFill/>
          </a:ln>
        </p:spPr>
      </p:pic>
      <p:sp>
        <p:nvSpPr>
          <p:cNvPr id="32" name="Google Shape;32;p6"/>
          <p:cNvSpPr txBox="1"/>
          <p:nvPr>
            <p:ph type="ctrTitle"/>
          </p:nvPr>
        </p:nvSpPr>
        <p:spPr>
          <a:xfrm>
            <a:off x="575186" y="524177"/>
            <a:ext cx="11665975" cy="1216131"/>
          </a:xfrm>
          <a:prstGeom prst="rect">
            <a:avLst/>
          </a:prstGeom>
          <a:noFill/>
          <a:ln>
            <a:noFill/>
          </a:ln>
        </p:spPr>
        <p:txBody>
          <a:bodyPr anchorCtr="0" anchor="t" bIns="45700" lIns="91425" spcFirstLastPara="1" rIns="91425" wrap="square" tIns="45700">
            <a:noAutofit/>
          </a:bodyPr>
          <a:lstStyle>
            <a:lvl1pPr lvl="0" marR="0" rtl="0" algn="l">
              <a:lnSpc>
                <a:spcPct val="131428"/>
              </a:lnSpc>
              <a:spcBef>
                <a:spcPts val="0"/>
              </a:spcBef>
              <a:spcAft>
                <a:spcPts val="0"/>
              </a:spcAft>
              <a:buClr>
                <a:srgbClr val="476559"/>
              </a:buClr>
              <a:buSzPts val="7000"/>
              <a:buFont typeface="Calibri"/>
              <a:buNone/>
              <a:defRPr b="1" i="0" sz="7000" u="none" cap="none" strike="noStrike">
                <a:solidFill>
                  <a:srgbClr val="4765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6"/>
          <p:cNvSpPr txBox="1"/>
          <p:nvPr>
            <p:ph idx="1" type="body"/>
          </p:nvPr>
        </p:nvSpPr>
        <p:spPr>
          <a:xfrm>
            <a:off x="819150" y="2336038"/>
            <a:ext cx="16725900" cy="62654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0000"/>
              </a:lnSpc>
              <a:spcBef>
                <a:spcPts val="2400"/>
              </a:spcBef>
              <a:spcAft>
                <a:spcPts val="0"/>
              </a:spcAft>
              <a:buClr>
                <a:srgbClr val="565755"/>
              </a:buClr>
              <a:buSzPts val="3000"/>
              <a:buFont typeface="Arial"/>
              <a:buNone/>
              <a:defRPr b="0" i="0" sz="3000" u="none" cap="none" strike="noStrike">
                <a:solidFill>
                  <a:srgbClr val="565755"/>
                </a:solidFill>
                <a:latin typeface="Calibri"/>
                <a:ea typeface="Calibri"/>
                <a:cs typeface="Calibri"/>
                <a:sym typeface="Calibri"/>
              </a:defRPr>
            </a:lvl1pPr>
            <a:lvl2pPr indent="-228600" lvl="1" marL="914400" marR="0" rtl="0" algn="ctr">
              <a:lnSpc>
                <a:spcPct val="90000"/>
              </a:lnSpc>
              <a:spcBef>
                <a:spcPts val="75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2pPr>
            <a:lvl3pPr indent="-228600" lvl="2" marL="1371600" marR="0" rtl="0" algn="ctr">
              <a:lnSpc>
                <a:spcPct val="90000"/>
              </a:lnSpc>
              <a:spcBef>
                <a:spcPts val="750"/>
              </a:spcBef>
              <a:spcAft>
                <a:spcPts val="0"/>
              </a:spcAft>
              <a:buClr>
                <a:schemeClr val="lt1"/>
              </a:buClr>
              <a:buSzPts val="3000"/>
              <a:buFont typeface="Arial"/>
              <a:buNone/>
              <a:defRPr b="0" i="0" sz="3000" u="none" cap="none" strike="noStrike">
                <a:solidFill>
                  <a:schemeClr val="lt1"/>
                </a:solidFill>
                <a:latin typeface="Calibri"/>
                <a:ea typeface="Calibri"/>
                <a:cs typeface="Calibri"/>
                <a:sym typeface="Calibri"/>
              </a:defRPr>
            </a:lvl3pPr>
            <a:lvl4pPr indent="-228600" lvl="3" marL="1828800" marR="0" rtl="0" algn="ctr">
              <a:lnSpc>
                <a:spcPct val="90000"/>
              </a:lnSpc>
              <a:spcBef>
                <a:spcPts val="750"/>
              </a:spcBef>
              <a:spcAft>
                <a:spcPts val="0"/>
              </a:spcAft>
              <a:buClr>
                <a:schemeClr val="lt1"/>
              </a:buClr>
              <a:buSzPts val="2700"/>
              <a:buFont typeface="Arial"/>
              <a:buNone/>
              <a:defRPr b="0" i="0" sz="2700" u="none" cap="none" strike="noStrike">
                <a:solidFill>
                  <a:schemeClr val="lt1"/>
                </a:solidFill>
                <a:latin typeface="Calibri"/>
                <a:ea typeface="Calibri"/>
                <a:cs typeface="Calibri"/>
                <a:sym typeface="Calibri"/>
              </a:defRPr>
            </a:lvl4pPr>
            <a:lvl5pPr indent="-228600" lvl="4" marL="2286000" marR="0" rtl="0" algn="ctr">
              <a:lnSpc>
                <a:spcPct val="90000"/>
              </a:lnSpc>
              <a:spcBef>
                <a:spcPts val="750"/>
              </a:spcBef>
              <a:spcAft>
                <a:spcPts val="0"/>
              </a:spcAft>
              <a:buClr>
                <a:schemeClr val="lt1"/>
              </a:buClr>
              <a:buSzPts val="2700"/>
              <a:buFont typeface="Arial"/>
              <a:buNone/>
              <a:defRPr b="0" i="0" sz="2700" u="none" cap="none" strike="noStrike">
                <a:solidFill>
                  <a:schemeClr val="lt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pic>
        <p:nvPicPr>
          <p:cNvPr id="34" name="Google Shape;34;p6"/>
          <p:cNvPicPr preferRelativeResize="0"/>
          <p:nvPr/>
        </p:nvPicPr>
        <p:blipFill rotWithShape="1">
          <a:blip r:embed="rId3">
            <a:alphaModFix/>
          </a:blip>
          <a:srcRect b="0" l="0" r="0" t="0"/>
          <a:stretch/>
        </p:blipFill>
        <p:spPr>
          <a:xfrm>
            <a:off x="12755510" y="458039"/>
            <a:ext cx="4889463" cy="12517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m Azul">
  <p:cSld name="Fim Azul">
    <p:spTree>
      <p:nvGrpSpPr>
        <p:cNvPr id="35"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b="0" l="0" r="0" t="0"/>
          <a:stretch/>
        </p:blipFill>
        <p:spPr>
          <a:xfrm>
            <a:off x="0" y="0"/>
            <a:ext cx="18288000" cy="10287000"/>
          </a:xfrm>
          <a:prstGeom prst="rect">
            <a:avLst/>
          </a:prstGeom>
          <a:noFill/>
          <a:ln>
            <a:noFill/>
          </a:ln>
        </p:spPr>
      </p:pic>
      <p:sp>
        <p:nvSpPr>
          <p:cNvPr id="37" name="Google Shape;37;p7"/>
          <p:cNvSpPr txBox="1"/>
          <p:nvPr>
            <p:ph type="ctrTitle"/>
          </p:nvPr>
        </p:nvSpPr>
        <p:spPr>
          <a:xfrm>
            <a:off x="2286000" y="4922882"/>
            <a:ext cx="13716000" cy="1135018"/>
          </a:xfrm>
          <a:prstGeom prst="rect">
            <a:avLst/>
          </a:prstGeom>
          <a:noFill/>
          <a:ln>
            <a:noFill/>
          </a:ln>
        </p:spPr>
        <p:txBody>
          <a:bodyPr anchorCtr="0" anchor="t" bIns="45700" lIns="91425" spcFirstLastPara="1" rIns="91425" wrap="square" tIns="45700">
            <a:noAutofit/>
          </a:bodyPr>
          <a:lstStyle>
            <a:lvl1pPr lvl="0" marR="0" rtl="0" algn="ctr">
              <a:lnSpc>
                <a:spcPct val="97872"/>
              </a:lnSpc>
              <a:spcBef>
                <a:spcPts val="0"/>
              </a:spcBef>
              <a:spcAft>
                <a:spcPts val="0"/>
              </a:spcAft>
              <a:buClr>
                <a:schemeClr val="lt1"/>
              </a:buClr>
              <a:buSzPts val="9400"/>
              <a:buFont typeface="Calibri"/>
              <a:buNone/>
              <a:defRPr b="1" i="0" sz="9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8" name="Google Shape;38;p7"/>
          <p:cNvPicPr preferRelativeResize="0"/>
          <p:nvPr/>
        </p:nvPicPr>
        <p:blipFill rotWithShape="1">
          <a:blip r:embed="rId3">
            <a:alphaModFix/>
          </a:blip>
          <a:srcRect b="0" l="0" r="0" t="0"/>
          <a:stretch/>
        </p:blipFill>
        <p:spPr>
          <a:xfrm>
            <a:off x="4377399" y="735710"/>
            <a:ext cx="9533203" cy="2510410"/>
          </a:xfrm>
          <a:prstGeom prst="rect">
            <a:avLst/>
          </a:prstGeom>
          <a:noFill/>
          <a:ln>
            <a:noFill/>
          </a:ln>
        </p:spPr>
      </p:pic>
      <p:grpSp>
        <p:nvGrpSpPr>
          <p:cNvPr id="39" name="Google Shape;39;p7"/>
          <p:cNvGrpSpPr/>
          <p:nvPr/>
        </p:nvGrpSpPr>
        <p:grpSpPr>
          <a:xfrm>
            <a:off x="7343775" y="8902699"/>
            <a:ext cx="3600450" cy="1397000"/>
            <a:chOff x="7353300" y="8902699"/>
            <a:chExt cx="3600450" cy="1397000"/>
          </a:xfrm>
        </p:grpSpPr>
        <p:sp>
          <p:nvSpPr>
            <p:cNvPr id="40" name="Google Shape;40;p7"/>
            <p:cNvSpPr/>
            <p:nvPr/>
          </p:nvSpPr>
          <p:spPr>
            <a:xfrm>
              <a:off x="7353300" y="8902699"/>
              <a:ext cx="3600450" cy="1397000"/>
            </a:xfrm>
            <a:custGeom>
              <a:rect b="b" l="l" r="r" t="t"/>
              <a:pathLst>
                <a:path extrusionOk="0" h="1397000" w="3600450">
                  <a:moveTo>
                    <a:pt x="6350" y="305864"/>
                  </a:moveTo>
                  <a:cubicBezTo>
                    <a:pt x="6350" y="136940"/>
                    <a:pt x="143290" y="0"/>
                    <a:pt x="312214" y="0"/>
                  </a:cubicBezTo>
                  <a:lnTo>
                    <a:pt x="3294586" y="0"/>
                  </a:lnTo>
                  <a:cubicBezTo>
                    <a:pt x="3463510" y="0"/>
                    <a:pt x="3600450" y="136940"/>
                    <a:pt x="3600450" y="305864"/>
                  </a:cubicBezTo>
                  <a:cubicBezTo>
                    <a:pt x="3598333" y="669576"/>
                    <a:pt x="3596217" y="1033288"/>
                    <a:pt x="3594100" y="1397000"/>
                  </a:cubicBezTo>
                  <a:lnTo>
                    <a:pt x="0" y="1384300"/>
                  </a:lnTo>
                  <a:cubicBezTo>
                    <a:pt x="2117" y="1024821"/>
                    <a:pt x="4233" y="665343"/>
                    <a:pt x="6350" y="305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1" name="Google Shape;41;p7"/>
            <p:cNvPicPr preferRelativeResize="0"/>
            <p:nvPr/>
          </p:nvPicPr>
          <p:blipFill rotWithShape="1">
            <a:blip r:embed="rId4">
              <a:alphaModFix/>
            </a:blip>
            <a:srcRect b="0" l="0" r="0" t="0"/>
            <a:stretch/>
          </p:blipFill>
          <p:spPr>
            <a:xfrm>
              <a:off x="9576921" y="9160670"/>
              <a:ext cx="1100605" cy="877045"/>
            </a:xfrm>
            <a:prstGeom prst="rect">
              <a:avLst/>
            </a:prstGeom>
            <a:noFill/>
            <a:ln>
              <a:noFill/>
            </a:ln>
          </p:spPr>
        </p:pic>
        <p:pic>
          <p:nvPicPr>
            <p:cNvPr id="42" name="Google Shape;42;p7"/>
            <p:cNvPicPr preferRelativeResize="0"/>
            <p:nvPr/>
          </p:nvPicPr>
          <p:blipFill rotWithShape="1">
            <a:blip r:embed="rId5">
              <a:alphaModFix/>
            </a:blip>
            <a:srcRect b="0" l="0" r="0" t="0"/>
            <a:stretch/>
          </p:blipFill>
          <p:spPr>
            <a:xfrm>
              <a:off x="7769906" y="9286597"/>
              <a:ext cx="1421719" cy="60284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m Verde">
  <p:cSld name="Fim Verde">
    <p:spTree>
      <p:nvGrpSpPr>
        <p:cNvPr id="43"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b="0" l="0" r="0" t="0"/>
          <a:stretch/>
        </p:blipFill>
        <p:spPr>
          <a:xfrm>
            <a:off x="0" y="0"/>
            <a:ext cx="18288000" cy="10287000"/>
          </a:xfrm>
          <a:prstGeom prst="rect">
            <a:avLst/>
          </a:prstGeom>
          <a:noFill/>
          <a:ln>
            <a:noFill/>
          </a:ln>
        </p:spPr>
      </p:pic>
      <p:sp>
        <p:nvSpPr>
          <p:cNvPr id="45" name="Google Shape;45;p8"/>
          <p:cNvSpPr txBox="1"/>
          <p:nvPr>
            <p:ph type="ctrTitle"/>
          </p:nvPr>
        </p:nvSpPr>
        <p:spPr>
          <a:xfrm>
            <a:off x="2286000" y="4922882"/>
            <a:ext cx="13716000" cy="1135018"/>
          </a:xfrm>
          <a:prstGeom prst="rect">
            <a:avLst/>
          </a:prstGeom>
          <a:noFill/>
          <a:ln>
            <a:noFill/>
          </a:ln>
        </p:spPr>
        <p:txBody>
          <a:bodyPr anchorCtr="0" anchor="t" bIns="45700" lIns="91425" spcFirstLastPara="1" rIns="91425" wrap="square" tIns="45700">
            <a:noAutofit/>
          </a:bodyPr>
          <a:lstStyle>
            <a:lvl1pPr lvl="0" marR="0" rtl="0" algn="ctr">
              <a:lnSpc>
                <a:spcPct val="97872"/>
              </a:lnSpc>
              <a:spcBef>
                <a:spcPts val="0"/>
              </a:spcBef>
              <a:spcAft>
                <a:spcPts val="0"/>
              </a:spcAft>
              <a:buClr>
                <a:schemeClr val="lt1"/>
              </a:buClr>
              <a:buSzPts val="9400"/>
              <a:buFont typeface="Calibri"/>
              <a:buNone/>
              <a:defRPr b="1" i="0" sz="9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6" name="Google Shape;46;p8"/>
          <p:cNvPicPr preferRelativeResize="0"/>
          <p:nvPr/>
        </p:nvPicPr>
        <p:blipFill rotWithShape="1">
          <a:blip r:embed="rId3">
            <a:alphaModFix/>
          </a:blip>
          <a:srcRect b="0" l="0" r="0" t="0"/>
          <a:stretch/>
        </p:blipFill>
        <p:spPr>
          <a:xfrm>
            <a:off x="4377399" y="735710"/>
            <a:ext cx="9533203" cy="2510410"/>
          </a:xfrm>
          <a:prstGeom prst="rect">
            <a:avLst/>
          </a:prstGeom>
          <a:noFill/>
          <a:ln>
            <a:noFill/>
          </a:ln>
        </p:spPr>
      </p:pic>
      <p:grpSp>
        <p:nvGrpSpPr>
          <p:cNvPr id="47" name="Google Shape;47;p8"/>
          <p:cNvGrpSpPr/>
          <p:nvPr/>
        </p:nvGrpSpPr>
        <p:grpSpPr>
          <a:xfrm>
            <a:off x="7343775" y="8902699"/>
            <a:ext cx="3600450" cy="1397000"/>
            <a:chOff x="7353300" y="8902699"/>
            <a:chExt cx="3600450" cy="1397000"/>
          </a:xfrm>
        </p:grpSpPr>
        <p:sp>
          <p:nvSpPr>
            <p:cNvPr id="48" name="Google Shape;48;p8"/>
            <p:cNvSpPr/>
            <p:nvPr/>
          </p:nvSpPr>
          <p:spPr>
            <a:xfrm>
              <a:off x="7353300" y="8902699"/>
              <a:ext cx="3600450" cy="1397000"/>
            </a:xfrm>
            <a:custGeom>
              <a:rect b="b" l="l" r="r" t="t"/>
              <a:pathLst>
                <a:path extrusionOk="0" h="1397000" w="3600450">
                  <a:moveTo>
                    <a:pt x="6350" y="305864"/>
                  </a:moveTo>
                  <a:cubicBezTo>
                    <a:pt x="6350" y="136940"/>
                    <a:pt x="143290" y="0"/>
                    <a:pt x="312214" y="0"/>
                  </a:cubicBezTo>
                  <a:lnTo>
                    <a:pt x="3294586" y="0"/>
                  </a:lnTo>
                  <a:cubicBezTo>
                    <a:pt x="3463510" y="0"/>
                    <a:pt x="3600450" y="136940"/>
                    <a:pt x="3600450" y="305864"/>
                  </a:cubicBezTo>
                  <a:cubicBezTo>
                    <a:pt x="3598333" y="669576"/>
                    <a:pt x="3596217" y="1033288"/>
                    <a:pt x="3594100" y="1397000"/>
                  </a:cubicBezTo>
                  <a:lnTo>
                    <a:pt x="0" y="1384300"/>
                  </a:lnTo>
                  <a:cubicBezTo>
                    <a:pt x="2117" y="1024821"/>
                    <a:pt x="4233" y="665343"/>
                    <a:pt x="6350" y="305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9" name="Google Shape;49;p8"/>
            <p:cNvPicPr preferRelativeResize="0"/>
            <p:nvPr/>
          </p:nvPicPr>
          <p:blipFill rotWithShape="1">
            <a:blip r:embed="rId4">
              <a:alphaModFix/>
            </a:blip>
            <a:srcRect b="0" l="0" r="0" t="0"/>
            <a:stretch/>
          </p:blipFill>
          <p:spPr>
            <a:xfrm>
              <a:off x="9576921" y="9160670"/>
              <a:ext cx="1100605" cy="877045"/>
            </a:xfrm>
            <a:prstGeom prst="rect">
              <a:avLst/>
            </a:prstGeom>
            <a:noFill/>
            <a:ln>
              <a:noFill/>
            </a:ln>
          </p:spPr>
        </p:pic>
        <p:pic>
          <p:nvPicPr>
            <p:cNvPr id="50" name="Google Shape;50;p8"/>
            <p:cNvPicPr preferRelativeResize="0"/>
            <p:nvPr/>
          </p:nvPicPr>
          <p:blipFill rotWithShape="1">
            <a:blip r:embed="rId5">
              <a:alphaModFix/>
            </a:blip>
            <a:srcRect b="0" l="0" r="0" t="0"/>
            <a:stretch/>
          </p:blipFill>
          <p:spPr>
            <a:xfrm>
              <a:off x="7769906" y="9286597"/>
              <a:ext cx="1421719" cy="602845"/>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0"/>
            <a:ext cx="18288000" cy="10287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hyperlink" Target="https://pubmed.ncbi.nlm.nih.gov/19188149/" TargetMode="External"/><Relationship Id="rId10" Type="http://schemas.openxmlformats.org/officeDocument/2006/relationships/hyperlink" Target="http://dx.doi.org/10.1038/bjc.2014.396" TargetMode="External"/><Relationship Id="rId9" Type="http://schemas.openxmlformats.org/officeDocument/2006/relationships/hyperlink" Target="https://pubmed.ncbi.nlm.nih.gov/16394275" TargetMode="External"/><Relationship Id="rId5" Type="http://schemas.openxmlformats.org/officeDocument/2006/relationships/hyperlink" Target="https://jeccr.biomedcentral.com/articles/10.1186/s13046-014-0088-3" TargetMode="External"/><Relationship Id="rId6" Type="http://schemas.openxmlformats.org/officeDocument/2006/relationships/hyperlink" Target="https://pubmed.ncbi.nlm.nih.gov/17222629/" TargetMode="External"/><Relationship Id="rId7" Type="http://schemas.openxmlformats.org/officeDocument/2006/relationships/hyperlink" Target="https://pubmed.ncbi.nlm.nih.gov/28189428/" TargetMode="External"/><Relationship Id="rId8" Type="http://schemas.openxmlformats.org/officeDocument/2006/relationships/hyperlink" Target="https://pubmed.ncbi.nlm.nih.gov/2994948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9"/>
          <p:cNvSpPr txBox="1"/>
          <p:nvPr>
            <p:ph type="ctrTitle"/>
          </p:nvPr>
        </p:nvSpPr>
        <p:spPr>
          <a:xfrm>
            <a:off x="1012508" y="4135782"/>
            <a:ext cx="13716000" cy="240755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pt-BR" sz="6400">
                <a:solidFill>
                  <a:srgbClr val="38761D"/>
                </a:solidFill>
                <a:latin typeface="Calibri"/>
                <a:ea typeface="Calibri"/>
                <a:cs typeface="Calibri"/>
                <a:sym typeface="Calibri"/>
              </a:rPr>
              <a:t>Análise de PDSS2 com agressividade de adenocarcinomas prostáticos</a:t>
            </a:r>
            <a:endParaRPr sz="6400">
              <a:solidFill>
                <a:srgbClr val="38761D"/>
              </a:solidFill>
              <a:latin typeface="Calibri"/>
              <a:ea typeface="Calibri"/>
              <a:cs typeface="Calibri"/>
              <a:sym typeface="Calibri"/>
            </a:endParaRPr>
          </a:p>
        </p:txBody>
      </p:sp>
      <p:sp>
        <p:nvSpPr>
          <p:cNvPr id="56" name="Google Shape;56;p9"/>
          <p:cNvSpPr txBox="1"/>
          <p:nvPr>
            <p:ph idx="1" type="body"/>
          </p:nvPr>
        </p:nvSpPr>
        <p:spPr>
          <a:xfrm>
            <a:off x="1454150" y="7423150"/>
            <a:ext cx="11461800" cy="51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E5447"/>
              </a:buClr>
              <a:buSzPts val="4300"/>
              <a:buFont typeface="Arial"/>
              <a:buNone/>
            </a:pPr>
            <a:r>
              <a:rPr lang="pt-BR"/>
              <a:t>Luis Eduardo Fernandes de Girão Maia</a:t>
            </a:r>
            <a:endParaRPr/>
          </a:p>
        </p:txBody>
      </p:sp>
      <p:sp>
        <p:nvSpPr>
          <p:cNvPr id="57" name="Google Shape;57;p9"/>
          <p:cNvSpPr txBox="1"/>
          <p:nvPr>
            <p:ph idx="2" type="body"/>
          </p:nvPr>
        </p:nvSpPr>
        <p:spPr>
          <a:xfrm>
            <a:off x="1463925" y="8065700"/>
            <a:ext cx="12263700" cy="51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E5447"/>
              </a:buClr>
              <a:buSzPts val="4300"/>
              <a:buNone/>
            </a:pPr>
            <a:r>
              <a:rPr lang="pt-BR" sz="4000"/>
              <a:t>Instituto do Câncer do Ceará - Hospital Haroldo Juaçaba</a:t>
            </a:r>
            <a:endParaRPr sz="4000"/>
          </a:p>
        </p:txBody>
      </p:sp>
      <p:pic>
        <p:nvPicPr>
          <p:cNvPr id="58" name="Google Shape;58;p9"/>
          <p:cNvPicPr preferRelativeResize="0"/>
          <p:nvPr/>
        </p:nvPicPr>
        <p:blipFill rotWithShape="1">
          <a:blip r:embed="rId3">
            <a:alphaModFix/>
          </a:blip>
          <a:srcRect b="0" l="0" r="0" t="0"/>
          <a:stretch/>
        </p:blipFill>
        <p:spPr>
          <a:xfrm>
            <a:off x="1012508" y="3417932"/>
            <a:ext cx="3521392" cy="325729"/>
          </a:xfrm>
          <a:prstGeom prst="rect">
            <a:avLst/>
          </a:prstGeom>
          <a:noFill/>
          <a:ln>
            <a:noFill/>
          </a:ln>
        </p:spPr>
      </p:pic>
      <p:pic>
        <p:nvPicPr>
          <p:cNvPr id="59" name="Google Shape;59;p9"/>
          <p:cNvPicPr preferRelativeResize="0"/>
          <p:nvPr/>
        </p:nvPicPr>
        <p:blipFill rotWithShape="1">
          <a:blip r:embed="rId3">
            <a:alphaModFix/>
          </a:blip>
          <a:srcRect b="0" l="0" r="0" t="0"/>
          <a:stretch/>
        </p:blipFill>
        <p:spPr>
          <a:xfrm flipH="1" rot="10800000">
            <a:off x="1012508" y="6689115"/>
            <a:ext cx="3521392" cy="3257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ctrTitle"/>
          </p:nvPr>
        </p:nvSpPr>
        <p:spPr>
          <a:xfrm>
            <a:off x="575186" y="524177"/>
            <a:ext cx="11666100" cy="1216200"/>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a:t>Resultados e Discussão</a:t>
            </a:r>
            <a:endParaRPr/>
          </a:p>
        </p:txBody>
      </p:sp>
      <p:pic>
        <p:nvPicPr>
          <p:cNvPr id="125" name="Google Shape;125;p18"/>
          <p:cNvPicPr preferRelativeResize="0"/>
          <p:nvPr/>
        </p:nvPicPr>
        <p:blipFill rotWithShape="1">
          <a:blip r:embed="rId3">
            <a:alphaModFix/>
          </a:blip>
          <a:srcRect b="0" l="0" r="0" t="0"/>
          <a:stretch/>
        </p:blipFill>
        <p:spPr>
          <a:xfrm>
            <a:off x="1" y="1661040"/>
            <a:ext cx="2757715" cy="480167"/>
          </a:xfrm>
          <a:prstGeom prst="rect">
            <a:avLst/>
          </a:prstGeom>
          <a:noFill/>
          <a:ln>
            <a:noFill/>
          </a:ln>
        </p:spPr>
      </p:pic>
      <p:sp>
        <p:nvSpPr>
          <p:cNvPr id="126" name="Google Shape;126;p18"/>
          <p:cNvSpPr txBox="1"/>
          <p:nvPr>
            <p:ph idx="1" type="body"/>
          </p:nvPr>
        </p:nvSpPr>
        <p:spPr>
          <a:xfrm>
            <a:off x="819150" y="2336038"/>
            <a:ext cx="16725900" cy="6265500"/>
          </a:xfrm>
          <a:prstGeom prst="rect">
            <a:avLst/>
          </a:prstGeom>
          <a:noFill/>
          <a:ln>
            <a:noFill/>
          </a:ln>
        </p:spPr>
        <p:txBody>
          <a:bodyPr anchorCtr="0" anchor="t" bIns="45700" lIns="91425" spcFirstLastPara="1" rIns="91425" wrap="square" tIns="45700">
            <a:noAutofit/>
          </a:bodyPr>
          <a:lstStyle/>
          <a:p>
            <a:pPr indent="-482600" lvl="0" marL="457200" rtl="0" algn="l">
              <a:lnSpc>
                <a:spcPct val="115000"/>
              </a:lnSpc>
              <a:spcBef>
                <a:spcPts val="0"/>
              </a:spcBef>
              <a:spcAft>
                <a:spcPts val="0"/>
              </a:spcAft>
              <a:buClr>
                <a:srgbClr val="212121"/>
              </a:buClr>
              <a:buSzPts val="4000"/>
              <a:buFont typeface="Calibri"/>
              <a:buChar char="●"/>
            </a:pPr>
            <a:r>
              <a:rPr b="1" lang="pt-BR" sz="4000">
                <a:solidFill>
                  <a:srgbClr val="212121"/>
                </a:solidFill>
              </a:rPr>
              <a:t>Na próstata o ciclo de Krebs é truncado</a:t>
            </a:r>
            <a:r>
              <a:rPr lang="pt-BR" sz="4000">
                <a:solidFill>
                  <a:srgbClr val="212121"/>
                </a:solidFill>
              </a:rPr>
              <a:t>, ou seja, há baixa taxa respiratória, oxidação terminal, eficácia energética e produção de espécies reativas de oxigênio. </a:t>
            </a:r>
            <a:r>
              <a:rPr lang="pt-BR" sz="4000">
                <a:solidFill>
                  <a:schemeClr val="dk1"/>
                </a:solidFill>
              </a:rPr>
              <a:t>(12)</a:t>
            </a:r>
            <a:endParaRPr sz="4000">
              <a:solidFill>
                <a:schemeClr val="dk1"/>
              </a:solidFill>
            </a:endParaRPr>
          </a:p>
          <a:p>
            <a:pPr indent="-482600" lvl="1" marL="914400" rtl="0" algn="l">
              <a:lnSpc>
                <a:spcPct val="115000"/>
              </a:lnSpc>
              <a:spcBef>
                <a:spcPts val="0"/>
              </a:spcBef>
              <a:spcAft>
                <a:spcPts val="0"/>
              </a:spcAft>
              <a:buClr>
                <a:srgbClr val="212121"/>
              </a:buClr>
              <a:buSzPts val="4000"/>
              <a:buFont typeface="Calibri"/>
              <a:buChar char="○"/>
            </a:pPr>
            <a:r>
              <a:rPr lang="pt-BR" sz="4000">
                <a:solidFill>
                  <a:srgbClr val="212121"/>
                </a:solidFill>
              </a:rPr>
              <a:t>Logo este órgão tem </a:t>
            </a:r>
            <a:r>
              <a:rPr b="1" lang="pt-BR" sz="4000">
                <a:solidFill>
                  <a:srgbClr val="212121"/>
                </a:solidFill>
              </a:rPr>
              <a:t>menor tolerância ao estresse oxidativo</a:t>
            </a:r>
            <a:r>
              <a:rPr lang="pt-BR" sz="4000">
                <a:solidFill>
                  <a:srgbClr val="212121"/>
                </a:solidFill>
              </a:rPr>
              <a:t> causado por estes metabólitos</a:t>
            </a:r>
            <a:br>
              <a:rPr lang="pt-BR" sz="4000">
                <a:solidFill>
                  <a:srgbClr val="212121"/>
                </a:solidFill>
              </a:rPr>
            </a:br>
            <a:endParaRPr sz="4000">
              <a:solidFill>
                <a:srgbClr val="212121"/>
              </a:solidFill>
            </a:endParaRPr>
          </a:p>
          <a:p>
            <a:pPr indent="-482600" lvl="0" marL="457200" rtl="0" algn="l">
              <a:lnSpc>
                <a:spcPct val="115000"/>
              </a:lnSpc>
              <a:spcBef>
                <a:spcPts val="0"/>
              </a:spcBef>
              <a:spcAft>
                <a:spcPts val="0"/>
              </a:spcAft>
              <a:buClr>
                <a:srgbClr val="212121"/>
              </a:buClr>
              <a:buSzPts val="4000"/>
              <a:buFont typeface="Calibri"/>
              <a:buChar char="●"/>
            </a:pPr>
            <a:r>
              <a:rPr lang="pt-BR" sz="4000">
                <a:solidFill>
                  <a:srgbClr val="212121"/>
                </a:solidFill>
              </a:rPr>
              <a:t>Acreditamos que a atividade respiratória mitocondrial, e com isso a </a:t>
            </a:r>
            <a:r>
              <a:rPr b="1" lang="pt-BR" sz="4000">
                <a:solidFill>
                  <a:srgbClr val="212121"/>
                </a:solidFill>
              </a:rPr>
              <a:t>expressão de PDSS2</a:t>
            </a:r>
            <a:r>
              <a:rPr lang="pt-BR" sz="4000">
                <a:solidFill>
                  <a:srgbClr val="212121"/>
                </a:solidFill>
              </a:rPr>
              <a:t>, está associada a </a:t>
            </a:r>
            <a:r>
              <a:rPr b="1" lang="pt-BR" sz="4000">
                <a:solidFill>
                  <a:srgbClr val="212121"/>
                </a:solidFill>
              </a:rPr>
              <a:t>aumento do estresse oxidativo</a:t>
            </a:r>
            <a:r>
              <a:rPr lang="pt-BR" sz="4000">
                <a:solidFill>
                  <a:srgbClr val="212121"/>
                </a:solidFill>
              </a:rPr>
              <a:t> na próstata, o qual pode contribuir para o aumento do risco entrado no estudo. </a:t>
            </a:r>
            <a:r>
              <a:rPr lang="pt-BR" sz="4000">
                <a:solidFill>
                  <a:schemeClr val="dk1"/>
                </a:solidFill>
              </a:rPr>
              <a:t>(12,13)</a:t>
            </a: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ctrTitle"/>
          </p:nvPr>
        </p:nvSpPr>
        <p:spPr>
          <a:xfrm>
            <a:off x="575186" y="524177"/>
            <a:ext cx="11666100" cy="1216200"/>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a:t>Resultados e Discussão</a:t>
            </a:r>
            <a:endParaRPr/>
          </a:p>
        </p:txBody>
      </p:sp>
      <p:pic>
        <p:nvPicPr>
          <p:cNvPr id="132" name="Google Shape;132;p19"/>
          <p:cNvPicPr preferRelativeResize="0"/>
          <p:nvPr/>
        </p:nvPicPr>
        <p:blipFill rotWithShape="1">
          <a:blip r:embed="rId3">
            <a:alphaModFix/>
          </a:blip>
          <a:srcRect b="0" l="0" r="0" t="0"/>
          <a:stretch/>
        </p:blipFill>
        <p:spPr>
          <a:xfrm>
            <a:off x="1" y="1661040"/>
            <a:ext cx="2757715" cy="480167"/>
          </a:xfrm>
          <a:prstGeom prst="rect">
            <a:avLst/>
          </a:prstGeom>
          <a:noFill/>
          <a:ln>
            <a:noFill/>
          </a:ln>
        </p:spPr>
      </p:pic>
      <p:sp>
        <p:nvSpPr>
          <p:cNvPr id="133" name="Google Shape;133;p19"/>
          <p:cNvSpPr txBox="1"/>
          <p:nvPr>
            <p:ph idx="1" type="body"/>
          </p:nvPr>
        </p:nvSpPr>
        <p:spPr>
          <a:xfrm>
            <a:off x="819150" y="2336038"/>
            <a:ext cx="16725900" cy="62655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565755"/>
              </a:buClr>
              <a:buSzPts val="3000"/>
              <a:buNone/>
            </a:pPr>
            <a:r>
              <a:t/>
            </a:r>
            <a:endParaRPr/>
          </a:p>
        </p:txBody>
      </p:sp>
      <p:pic>
        <p:nvPicPr>
          <p:cNvPr id="134" name="Google Shape;134;p19"/>
          <p:cNvPicPr preferRelativeResize="0"/>
          <p:nvPr/>
        </p:nvPicPr>
        <p:blipFill rotWithShape="1">
          <a:blip r:embed="rId4">
            <a:alphaModFix/>
          </a:blip>
          <a:srcRect b="52812" l="0" r="5150" t="0"/>
          <a:stretch/>
        </p:blipFill>
        <p:spPr>
          <a:xfrm>
            <a:off x="0" y="1802925"/>
            <a:ext cx="9028525" cy="7739699"/>
          </a:xfrm>
          <a:prstGeom prst="rect">
            <a:avLst/>
          </a:prstGeom>
          <a:noFill/>
          <a:ln>
            <a:noFill/>
          </a:ln>
        </p:spPr>
      </p:pic>
      <p:pic>
        <p:nvPicPr>
          <p:cNvPr id="135" name="Google Shape;135;p19"/>
          <p:cNvPicPr preferRelativeResize="0"/>
          <p:nvPr/>
        </p:nvPicPr>
        <p:blipFill rotWithShape="1">
          <a:blip r:embed="rId4">
            <a:alphaModFix/>
          </a:blip>
          <a:srcRect b="0" l="5204" r="-3042" t="47232"/>
          <a:stretch/>
        </p:blipFill>
        <p:spPr>
          <a:xfrm>
            <a:off x="9028534" y="1816575"/>
            <a:ext cx="9744692" cy="7739699"/>
          </a:xfrm>
          <a:prstGeom prst="rect">
            <a:avLst/>
          </a:prstGeom>
          <a:noFill/>
          <a:ln>
            <a:noFill/>
          </a:ln>
        </p:spPr>
      </p:pic>
      <p:sp>
        <p:nvSpPr>
          <p:cNvPr id="136" name="Google Shape;136;p19"/>
          <p:cNvSpPr/>
          <p:nvPr/>
        </p:nvSpPr>
        <p:spPr>
          <a:xfrm>
            <a:off x="1287500" y="2670400"/>
            <a:ext cx="7372800" cy="14922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37" name="Google Shape;137;p19"/>
          <p:cNvSpPr/>
          <p:nvPr/>
        </p:nvSpPr>
        <p:spPr>
          <a:xfrm>
            <a:off x="1287500" y="7602850"/>
            <a:ext cx="7481400" cy="1953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38" name="Google Shape;138;p19"/>
          <p:cNvSpPr/>
          <p:nvPr/>
        </p:nvSpPr>
        <p:spPr>
          <a:xfrm>
            <a:off x="9708825" y="1816575"/>
            <a:ext cx="7836300" cy="1389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39" name="Google Shape;139;p19"/>
          <p:cNvSpPr/>
          <p:nvPr/>
        </p:nvSpPr>
        <p:spPr>
          <a:xfrm>
            <a:off x="9708825" y="4597625"/>
            <a:ext cx="7836300" cy="813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40" name="Google Shape;140;p19"/>
          <p:cNvSpPr/>
          <p:nvPr/>
        </p:nvSpPr>
        <p:spPr>
          <a:xfrm>
            <a:off x="9708825" y="5381725"/>
            <a:ext cx="7836300" cy="1492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type="ctrTitle"/>
          </p:nvPr>
        </p:nvSpPr>
        <p:spPr>
          <a:xfrm>
            <a:off x="575186" y="524177"/>
            <a:ext cx="11666100" cy="1216200"/>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a:t>Conclusão</a:t>
            </a:r>
            <a:endParaRPr/>
          </a:p>
        </p:txBody>
      </p:sp>
      <p:pic>
        <p:nvPicPr>
          <p:cNvPr id="146" name="Google Shape;146;p20"/>
          <p:cNvPicPr preferRelativeResize="0"/>
          <p:nvPr/>
        </p:nvPicPr>
        <p:blipFill rotWithShape="1">
          <a:blip r:embed="rId3">
            <a:alphaModFix/>
          </a:blip>
          <a:srcRect b="0" l="0" r="0" t="0"/>
          <a:stretch/>
        </p:blipFill>
        <p:spPr>
          <a:xfrm>
            <a:off x="1" y="1661040"/>
            <a:ext cx="2757715" cy="480167"/>
          </a:xfrm>
          <a:prstGeom prst="rect">
            <a:avLst/>
          </a:prstGeom>
          <a:noFill/>
          <a:ln>
            <a:noFill/>
          </a:ln>
        </p:spPr>
      </p:pic>
      <p:sp>
        <p:nvSpPr>
          <p:cNvPr id="147" name="Google Shape;147;p20"/>
          <p:cNvSpPr txBox="1"/>
          <p:nvPr>
            <p:ph idx="1" type="body"/>
          </p:nvPr>
        </p:nvSpPr>
        <p:spPr>
          <a:xfrm>
            <a:off x="819150" y="2336038"/>
            <a:ext cx="16725900" cy="6265500"/>
          </a:xfrm>
          <a:prstGeom prst="rect">
            <a:avLst/>
          </a:prstGeom>
          <a:noFill/>
          <a:ln>
            <a:noFill/>
          </a:ln>
        </p:spPr>
        <p:txBody>
          <a:bodyPr anchorCtr="0" anchor="t" bIns="45700" lIns="91425" spcFirstLastPara="1" rIns="91425" wrap="square" tIns="45700">
            <a:noAutofit/>
          </a:bodyPr>
          <a:lstStyle/>
          <a:p>
            <a:pPr indent="-482600" lvl="0" marL="457200" rtl="0" algn="l">
              <a:lnSpc>
                <a:spcPct val="115000"/>
              </a:lnSpc>
              <a:spcBef>
                <a:spcPts val="0"/>
              </a:spcBef>
              <a:spcAft>
                <a:spcPts val="0"/>
              </a:spcAft>
              <a:buClr>
                <a:srgbClr val="212121"/>
              </a:buClr>
              <a:buSzPts val="4000"/>
              <a:buFont typeface="Calibri"/>
              <a:buChar char="●"/>
            </a:pPr>
            <a:r>
              <a:rPr lang="pt-BR" sz="4000">
                <a:solidFill>
                  <a:srgbClr val="212121"/>
                </a:solidFill>
              </a:rPr>
              <a:t>Houve menor expressão de PDSS2 nas células tumorais em relação às células não tumorais.</a:t>
            </a:r>
            <a:br>
              <a:rPr lang="pt-BR" sz="4000">
                <a:solidFill>
                  <a:srgbClr val="212121"/>
                </a:solidFill>
              </a:rPr>
            </a:br>
            <a:endParaRPr sz="4000">
              <a:solidFill>
                <a:srgbClr val="212121"/>
              </a:solidFill>
            </a:endParaRPr>
          </a:p>
          <a:p>
            <a:pPr indent="-482600" lvl="0" marL="457200" rtl="0" algn="l">
              <a:lnSpc>
                <a:spcPct val="115000"/>
              </a:lnSpc>
              <a:spcBef>
                <a:spcPts val="0"/>
              </a:spcBef>
              <a:spcAft>
                <a:spcPts val="0"/>
              </a:spcAft>
              <a:buClr>
                <a:srgbClr val="212121"/>
              </a:buClr>
              <a:buSzPts val="4000"/>
              <a:buFont typeface="Calibri"/>
              <a:buChar char="●"/>
            </a:pPr>
            <a:r>
              <a:rPr lang="pt-BR" sz="4000">
                <a:solidFill>
                  <a:srgbClr val="212121"/>
                </a:solidFill>
              </a:rPr>
              <a:t>A imunoexpressão de PDSS2 no adenocarcinoma prostático associa-se, em análise univariável, com maiores taxas de aumento do PSA pós-operatório e metástases; porém, em análise multivariada, não permanece como fator prognóstico preditivo independente.</a:t>
            </a:r>
            <a:endParaRPr sz="4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ctrTitle"/>
          </p:nvPr>
        </p:nvSpPr>
        <p:spPr>
          <a:xfrm>
            <a:off x="575186" y="524177"/>
            <a:ext cx="11666100" cy="1216200"/>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a:t>Referências</a:t>
            </a:r>
            <a:endParaRPr/>
          </a:p>
        </p:txBody>
      </p:sp>
      <p:pic>
        <p:nvPicPr>
          <p:cNvPr id="153" name="Google Shape;153;p21"/>
          <p:cNvPicPr preferRelativeResize="0"/>
          <p:nvPr/>
        </p:nvPicPr>
        <p:blipFill rotWithShape="1">
          <a:blip r:embed="rId3">
            <a:alphaModFix/>
          </a:blip>
          <a:srcRect b="0" l="0" r="0" t="0"/>
          <a:stretch/>
        </p:blipFill>
        <p:spPr>
          <a:xfrm>
            <a:off x="1" y="1661040"/>
            <a:ext cx="2757715" cy="480167"/>
          </a:xfrm>
          <a:prstGeom prst="rect">
            <a:avLst/>
          </a:prstGeom>
          <a:noFill/>
          <a:ln>
            <a:noFill/>
          </a:ln>
        </p:spPr>
      </p:pic>
      <p:sp>
        <p:nvSpPr>
          <p:cNvPr id="154" name="Google Shape;154;p21"/>
          <p:cNvSpPr txBox="1"/>
          <p:nvPr>
            <p:ph idx="1" type="body"/>
          </p:nvPr>
        </p:nvSpPr>
        <p:spPr>
          <a:xfrm>
            <a:off x="819150" y="1933525"/>
            <a:ext cx="16725900" cy="76989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chemeClr val="dk1"/>
                </a:solidFill>
              </a:rPr>
              <a:t>Heiden MGV, Cantley LC, Thompson CB. Understanding the warburg effect: The metabolic requirements of cell proliferation. Science. 2009 May 22;324(5930):1029–33.</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Doherty JR, Cleveland JL. Targeting lactate metabolism for cancer therapeutics. J Clin Invest. 2013 Sep 3;123(9):3685–92.</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Quinzii CM, DiMauro S, Hirano M. Human coenzyme Q10 deficiency. Vol. 32, Neurochem Res. Neurochem Res; 2007. p. 723–7.</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Saiki R, Nagata A, Kainou T, Matsuda H, Kawamukai M. Characterization of solanesyl and decaprenyl diphosphate synthases in mice and humans. FEBS J. 2005 Nov;272(21):5606–22.</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Quinzii CM, López LC, Von‐Moltke J, Naini A, Krishna S, Schuelke M, et al. Respiratory chain dysfunction and oxidative stress correlate with severity of primary CoQ 10 deficiency. FASEB J. 2008 Jun;22(6):1874–85.</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Fung JMW, Smith R, Brown MA, Lau SH, Xie D, Lau GK, et al. Identification and characterization of a novel melanoma tumor suppressor gene on human chromosome 6q21. Clin Cancer Res [Internet]. 2009 Feb 1 [cited 2020 Jun 25];15(3):797–803. Available from: </a:t>
            </a:r>
            <a:r>
              <a:rPr lang="pt-BR" sz="1600" u="sng">
                <a:solidFill>
                  <a:srgbClr val="DB4437"/>
                </a:solidFill>
                <a:hlinkClick r:id="rId4">
                  <a:extLst>
                    <a:ext uri="{A12FA001-AC4F-418D-AE19-62706E023703}">
                      <ahyp:hlinkClr val="tx"/>
                    </a:ext>
                  </a:extLst>
                </a:hlinkClick>
              </a:rPr>
              <a:t>https://pubmed.ncbi.nlm.nih.gov/19188149/</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Li Y, Lin S, Li L, Tang Z, Hu Y, Ban X, et al. PDSS2 Deficiency induces hepatocarcinogenesis by decreasing mitochondrial respiration and reprogramming glucose metabolism. Cancer Res. 2018;78(16):4471–81.</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Kanda M, Nomoto S, Oya H, Hashimoto R, Takami H, Shimizu D, et al. Decreased expression of prenyl diphosphate synthase subunit 2 correlates with reduced survival of patients with gastric cancer. J Exp Clin Cancer Res [Internet]. 2014 Dec 22 [cited 2020 Jun 18];33(1):88. Available from: </a:t>
            </a:r>
            <a:r>
              <a:rPr lang="pt-BR" sz="1600" u="sng">
                <a:solidFill>
                  <a:srgbClr val="DB4437"/>
                </a:solidFill>
                <a:hlinkClick r:id="rId5">
                  <a:extLst>
                    <a:ext uri="{A12FA001-AC4F-418D-AE19-62706E023703}">
                      <ahyp:hlinkClr val="tx"/>
                    </a:ext>
                  </a:extLst>
                </a:hlinkClick>
              </a:rPr>
              <a:t>https://jeccr.biomedcentral.com/articles/10.1186/s13046-014-0088-3</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Cookson MS, Aus G, Burnett AL, Canby-Hagino ED, D’Amico A V., Dmochowski RR, et al. Variation in the Definition of Biochemical Recurrence in Patients Treated for Localized Prostate Cancer: The American Urological Association Prostate Guidelines for Localized Prostate Cancer Update Panel Report and Recommendations for a Standard in the Re. J Urol [Internet]. 2007 Feb [cited 2020 Jun 25];177(2):540–5. Available from: </a:t>
            </a:r>
            <a:r>
              <a:rPr lang="pt-BR" sz="1600" u="sng">
                <a:solidFill>
                  <a:srgbClr val="DB4437"/>
                </a:solidFill>
                <a:hlinkClick r:id="rId6">
                  <a:extLst>
                    <a:ext uri="{A12FA001-AC4F-418D-AE19-62706E023703}">
                      <ahyp:hlinkClr val="tx"/>
                    </a:ext>
                  </a:extLst>
                </a:hlinkClick>
              </a:rPr>
              <a:t>https://pubmed.ncbi.nlm.nih.gov/17222629/</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Gandaglia G, Briganti A, Clarke N, Karnes RJ, Graefen M, Ost P, et al. Adjuvant and Salvage Radiotherapy after Radical Prostatectomy in Prostate Cancer Patients[Figure presented]. Eur Urol [Internet]. 2017 Nov 1 [cited 2020 Jun 25];72(5):689–709. Available from: </a:t>
            </a:r>
            <a:r>
              <a:rPr lang="pt-BR" sz="1600" u="sng">
                <a:solidFill>
                  <a:srgbClr val="DB4437"/>
                </a:solidFill>
                <a:hlinkClick r:id="rId7">
                  <a:extLst>
                    <a:ext uri="{A12FA001-AC4F-418D-AE19-62706E023703}">
                      <ahyp:hlinkClr val="tx"/>
                    </a:ext>
                  </a:extLst>
                </a:hlinkClick>
              </a:rPr>
              <a:t>https://pubmed.ncbi.nlm.nih.gov/28189428/</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Beaver JA, Kluetz PG, Pazdur R. Metastasis-free Survival — A New End Point in Prostate Cancer Trials. N Engl J Med [Internet]. 2018 Jun 28 [cited 2020 Jun 25];378(26):2458–60. Available from: </a:t>
            </a:r>
            <a:r>
              <a:rPr lang="pt-BR" sz="1600" u="sng">
                <a:solidFill>
                  <a:srgbClr val="DB4437"/>
                </a:solidFill>
                <a:hlinkClick r:id="rId8">
                  <a:extLst>
                    <a:ext uri="{A12FA001-AC4F-418D-AE19-62706E023703}">
                      <ahyp:hlinkClr val="tx"/>
                    </a:ext>
                  </a:extLst>
                </a:hlinkClick>
              </a:rPr>
              <a:t>https://pubmed.ncbi.nlm.nih.gov/29949489/</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Dakubo GD, Parr RL, Costello LC, Franklin RB, Thayer RE. Altered metabolism and mitochondrial genome in prostate cancer. J Clin Pathol [Internet]. 2006 Jan;59(1):10–6. Available from: </a:t>
            </a:r>
            <a:r>
              <a:rPr lang="pt-BR" sz="1600" u="sng">
                <a:solidFill>
                  <a:srgbClr val="DB4437"/>
                </a:solidFill>
                <a:hlinkClick r:id="rId9">
                  <a:extLst>
                    <a:ext uri="{A12FA001-AC4F-418D-AE19-62706E023703}">
                      <ahyp:hlinkClr val="tx"/>
                    </a:ext>
                  </a:extLst>
                </a:hlinkClick>
              </a:rPr>
              <a:t>https://pubmed.ncbi.nlm.nih.gov/16394275</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Singh KK. Mitochondria damage checkpoint in apoptosis and genome stability. FEMS Yeast Res. 2004 Nov;5(2):127–32.</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Shipitsin M, Small C, Choudhury S, Giladi E, Friedlander S, Nardone J, et al. Identification of proteomic biomarkers predicting prostate cancer aggressiveness and lethality despite biopsy-sampling error. Br J Cancer [Internet]. 2014;111(6):1201–12. Available from: </a:t>
            </a:r>
            <a:r>
              <a:rPr lang="pt-BR" sz="1600" u="sng">
                <a:solidFill>
                  <a:srgbClr val="DB4437"/>
                </a:solidFill>
                <a:hlinkClick r:id="rId10">
                  <a:extLst>
                    <a:ext uri="{A12FA001-AC4F-418D-AE19-62706E023703}">
                      <ahyp:hlinkClr val="tx"/>
                    </a:ext>
                  </a:extLst>
                </a:hlinkClick>
              </a:rPr>
              <a:t>http://dx.doi.org/10.1038/bjc.2014.396</a:t>
            </a:r>
            <a:endParaRPr sz="1600">
              <a:solidFill>
                <a:srgbClr val="212121"/>
              </a:solidFill>
            </a:endParaRPr>
          </a:p>
          <a:p>
            <a:pPr indent="-330200" lvl="0" marL="457200" rtl="0" algn="l">
              <a:lnSpc>
                <a:spcPct val="115000"/>
              </a:lnSpc>
              <a:spcBef>
                <a:spcPts val="0"/>
              </a:spcBef>
              <a:spcAft>
                <a:spcPts val="0"/>
              </a:spcAft>
              <a:buClr>
                <a:srgbClr val="212121"/>
              </a:buClr>
              <a:buSzPts val="1600"/>
              <a:buFont typeface="Calibri"/>
              <a:buAutoNum type="arabicPeriod"/>
            </a:pPr>
            <a:r>
              <a:rPr lang="pt-BR" sz="1600">
                <a:solidFill>
                  <a:srgbClr val="212121"/>
                </a:solidFill>
              </a:rPr>
              <a:t>Blume-Jensen P, Berman DM, Rimm DL, Shipitsin M, Putzi M, Nifong TP, et al. Development and clinical validation of an in situ biopsy-based multimarker assay for risk stratification in prostate cancer. Clin Cancer Res [Internet]. 2015 Jun 1 [cited 2020 Jun 25];21(11):2591–600. Available from: https://pubmed.ncbi.nlm.nih.gov/25733599/</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ctrTitle"/>
          </p:nvPr>
        </p:nvSpPr>
        <p:spPr>
          <a:xfrm>
            <a:off x="2286000" y="4922882"/>
            <a:ext cx="13716000" cy="1134900"/>
          </a:xfrm>
          <a:prstGeom prst="rect">
            <a:avLst/>
          </a:prstGeom>
          <a:noFill/>
          <a:ln>
            <a:noFill/>
          </a:ln>
        </p:spPr>
        <p:txBody>
          <a:bodyPr anchorCtr="0" anchor="t" bIns="45700" lIns="91425" spcFirstLastPara="1" rIns="91425" wrap="square" tIns="45700">
            <a:noAutofit/>
          </a:bodyPr>
          <a:lstStyle/>
          <a:p>
            <a:pPr indent="0" lvl="0" marL="0" rtl="0" algn="ctr">
              <a:lnSpc>
                <a:spcPct val="97872"/>
              </a:lnSpc>
              <a:spcBef>
                <a:spcPts val="0"/>
              </a:spcBef>
              <a:spcAft>
                <a:spcPts val="0"/>
              </a:spcAft>
              <a:buClr>
                <a:schemeClr val="lt1"/>
              </a:buClr>
              <a:buSzPts val="9400"/>
              <a:buFont typeface="Calibri"/>
              <a:buNone/>
            </a:pPr>
            <a:r>
              <a:rPr lang="pt-BR"/>
              <a:t>OBRIGADO</a:t>
            </a:r>
            <a:endParaRPr/>
          </a:p>
        </p:txBody>
      </p:sp>
      <p:pic>
        <p:nvPicPr>
          <p:cNvPr id="160" name="Google Shape;160;p22"/>
          <p:cNvPicPr preferRelativeResize="0"/>
          <p:nvPr/>
        </p:nvPicPr>
        <p:blipFill rotWithShape="1">
          <a:blip r:embed="rId3">
            <a:alphaModFix/>
          </a:blip>
          <a:srcRect b="0" l="0" r="0" t="0"/>
          <a:stretch/>
        </p:blipFill>
        <p:spPr>
          <a:xfrm>
            <a:off x="5214018" y="6057900"/>
            <a:ext cx="7859965" cy="6209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0"/>
          <p:cNvSpPr txBox="1"/>
          <p:nvPr>
            <p:ph type="ctrTitle"/>
          </p:nvPr>
        </p:nvSpPr>
        <p:spPr>
          <a:xfrm>
            <a:off x="1000325" y="450437"/>
            <a:ext cx="16287350" cy="1216131"/>
          </a:xfrm>
          <a:prstGeom prst="rect">
            <a:avLst/>
          </a:prstGeom>
          <a:noFill/>
          <a:ln>
            <a:noFill/>
          </a:ln>
        </p:spPr>
        <p:txBody>
          <a:bodyPr anchorCtr="0" anchor="t" bIns="45700" lIns="91425" spcFirstLastPara="1" rIns="91425" wrap="square" tIns="45700">
            <a:noAutofit/>
          </a:bodyPr>
          <a:lstStyle/>
          <a:p>
            <a:pPr indent="0" lvl="0" marL="0" rtl="0" algn="ctr">
              <a:lnSpc>
                <a:spcPct val="146031"/>
              </a:lnSpc>
              <a:spcBef>
                <a:spcPts val="0"/>
              </a:spcBef>
              <a:spcAft>
                <a:spcPts val="0"/>
              </a:spcAft>
              <a:buClr>
                <a:schemeClr val="lt1"/>
              </a:buClr>
              <a:buSzPts val="6300"/>
              <a:buFont typeface="Calibri"/>
              <a:buNone/>
            </a:pPr>
            <a:r>
              <a:rPr lang="pt-BR"/>
              <a:t>Declaração de Conflito de Interesse</a:t>
            </a:r>
            <a:endParaRPr/>
          </a:p>
        </p:txBody>
      </p:sp>
      <p:sp>
        <p:nvSpPr>
          <p:cNvPr id="65" name="Google Shape;65;p10"/>
          <p:cNvSpPr txBox="1"/>
          <p:nvPr>
            <p:ph idx="1" type="body"/>
          </p:nvPr>
        </p:nvSpPr>
        <p:spPr>
          <a:xfrm>
            <a:off x="1000125" y="3038167"/>
            <a:ext cx="16287750" cy="4926269"/>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lt1"/>
              </a:buClr>
              <a:buSzPts val="5000"/>
              <a:buNone/>
            </a:pPr>
            <a:r>
              <a:t/>
            </a:r>
            <a:endParaRPr/>
          </a:p>
          <a:p>
            <a:pPr indent="0" lvl="0" marL="0" rtl="0" algn="ctr">
              <a:lnSpc>
                <a:spcPct val="120000"/>
              </a:lnSpc>
              <a:spcBef>
                <a:spcPts val="0"/>
              </a:spcBef>
              <a:spcAft>
                <a:spcPts val="0"/>
              </a:spcAft>
              <a:buClr>
                <a:schemeClr val="lt1"/>
              </a:buClr>
              <a:buSzPts val="5000"/>
              <a:buNone/>
            </a:pPr>
            <a:r>
              <a:rPr lang="pt-BR"/>
              <a:t>Dr. Luis Eduardo Girão afirma não ter conflito</a:t>
            </a:r>
            <a:br>
              <a:rPr lang="pt-BR"/>
            </a:br>
            <a:r>
              <a:rPr lang="pt-BR"/>
              <a:t> de interesse a declarar</a:t>
            </a:r>
            <a:endParaRPr/>
          </a:p>
          <a:p>
            <a:pPr indent="0" lvl="0" marL="0" rtl="0" algn="ctr">
              <a:lnSpc>
                <a:spcPct val="133333"/>
              </a:lnSpc>
              <a:spcBef>
                <a:spcPts val="2400"/>
              </a:spcBef>
              <a:spcAft>
                <a:spcPts val="0"/>
              </a:spcAft>
              <a:buClr>
                <a:schemeClr val="lt1"/>
              </a:buClr>
              <a:buSzPts val="3000"/>
              <a:buNone/>
            </a:pPr>
            <a:r>
              <a:t/>
            </a:r>
            <a:endParaRPr sz="3000"/>
          </a:p>
          <a:p>
            <a:pPr indent="0" lvl="0" marL="0" rtl="0" algn="ctr">
              <a:lnSpc>
                <a:spcPct val="153846"/>
              </a:lnSpc>
              <a:spcBef>
                <a:spcPts val="2400"/>
              </a:spcBef>
              <a:spcAft>
                <a:spcPts val="0"/>
              </a:spcAft>
              <a:buClr>
                <a:schemeClr val="lt1"/>
              </a:buClr>
              <a:buSzPts val="2600"/>
              <a:buNone/>
            </a:pPr>
            <a:r>
              <a:rPr lang="pt-BR" sz="2600"/>
              <a:t>Exigência da RDC Nº 96/08 da ANVISA</a:t>
            </a:r>
            <a:endParaRPr/>
          </a:p>
          <a:p>
            <a:pPr indent="0" lvl="0" marL="0" rtl="0" algn="ctr">
              <a:lnSpc>
                <a:spcPct val="120000"/>
              </a:lnSpc>
              <a:spcBef>
                <a:spcPts val="2400"/>
              </a:spcBef>
              <a:spcAft>
                <a:spcPts val="0"/>
              </a:spcAft>
              <a:buClr>
                <a:schemeClr val="lt1"/>
              </a:buClr>
              <a:buSzPts val="5000"/>
              <a:buNone/>
            </a:pPr>
            <a:r>
              <a:t/>
            </a:r>
            <a:endParaRPr/>
          </a:p>
        </p:txBody>
      </p:sp>
      <p:pic>
        <p:nvPicPr>
          <p:cNvPr id="66" name="Google Shape;66;p10"/>
          <p:cNvPicPr preferRelativeResize="0"/>
          <p:nvPr/>
        </p:nvPicPr>
        <p:blipFill rotWithShape="1">
          <a:blip r:embed="rId3">
            <a:alphaModFix/>
          </a:blip>
          <a:srcRect b="0" l="0" r="0" t="0"/>
          <a:stretch/>
        </p:blipFill>
        <p:spPr>
          <a:xfrm>
            <a:off x="5882874" y="1690912"/>
            <a:ext cx="6522253" cy="5152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1"/>
          <p:cNvSpPr txBox="1"/>
          <p:nvPr>
            <p:ph type="ctrTitle"/>
          </p:nvPr>
        </p:nvSpPr>
        <p:spPr>
          <a:xfrm>
            <a:off x="575186" y="524177"/>
            <a:ext cx="11665975" cy="1216131"/>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a:t>Introdução</a:t>
            </a:r>
            <a:endParaRPr/>
          </a:p>
        </p:txBody>
      </p:sp>
      <p:pic>
        <p:nvPicPr>
          <p:cNvPr id="72" name="Google Shape;72;p11"/>
          <p:cNvPicPr preferRelativeResize="0"/>
          <p:nvPr/>
        </p:nvPicPr>
        <p:blipFill rotWithShape="1">
          <a:blip r:embed="rId3">
            <a:alphaModFix/>
          </a:blip>
          <a:srcRect b="0" l="0" r="0" t="0"/>
          <a:stretch/>
        </p:blipFill>
        <p:spPr>
          <a:xfrm flipH="1" rot="10800000">
            <a:off x="575186" y="1631188"/>
            <a:ext cx="3234724" cy="299212"/>
          </a:xfrm>
          <a:prstGeom prst="rect">
            <a:avLst/>
          </a:prstGeom>
          <a:noFill/>
          <a:ln>
            <a:noFill/>
          </a:ln>
        </p:spPr>
      </p:pic>
      <p:sp>
        <p:nvSpPr>
          <p:cNvPr id="73" name="Google Shape;73;p11"/>
          <p:cNvSpPr txBox="1"/>
          <p:nvPr>
            <p:ph idx="1" type="body"/>
          </p:nvPr>
        </p:nvSpPr>
        <p:spPr>
          <a:xfrm>
            <a:off x="819150" y="2336038"/>
            <a:ext cx="16725900" cy="6265491"/>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0"/>
              </a:spcBef>
              <a:spcAft>
                <a:spcPts val="0"/>
              </a:spcAft>
              <a:buClr>
                <a:srgbClr val="212121"/>
              </a:buClr>
              <a:buSzPts val="3600"/>
              <a:buChar char="●"/>
            </a:pPr>
            <a:r>
              <a:rPr lang="pt-BR" sz="3600">
                <a:solidFill>
                  <a:srgbClr val="212121"/>
                </a:solidFill>
              </a:rPr>
              <a:t>Em neoplasias há reprogramação celular para promover sua proliferação e manutenção, a qual leva ao aumento da glicólise mesmo na disponibilidade de oxigênio (</a:t>
            </a:r>
            <a:r>
              <a:rPr b="1" lang="pt-BR" sz="3600">
                <a:solidFill>
                  <a:srgbClr val="212121"/>
                </a:solidFill>
              </a:rPr>
              <a:t>efeito de Warburg</a:t>
            </a:r>
            <a:r>
              <a:rPr lang="pt-BR" sz="3600">
                <a:solidFill>
                  <a:srgbClr val="212121"/>
                </a:solidFill>
              </a:rPr>
              <a:t>). </a:t>
            </a:r>
            <a:r>
              <a:rPr lang="pt-BR" sz="3600">
                <a:solidFill>
                  <a:schemeClr val="dk1"/>
                </a:solidFill>
              </a:rPr>
              <a:t>(1)</a:t>
            </a:r>
            <a:endParaRPr sz="3600">
              <a:solidFill>
                <a:schemeClr val="dk1"/>
              </a:solidFill>
            </a:endParaRPr>
          </a:p>
          <a:p>
            <a:pPr indent="-457200" lvl="1" marL="914400" rtl="0" algn="l">
              <a:lnSpc>
                <a:spcPct val="115000"/>
              </a:lnSpc>
              <a:spcBef>
                <a:spcPts val="0"/>
              </a:spcBef>
              <a:spcAft>
                <a:spcPts val="0"/>
              </a:spcAft>
              <a:buClr>
                <a:srgbClr val="212121"/>
              </a:buClr>
              <a:buSzPts val="3600"/>
              <a:buFont typeface="Calibri"/>
              <a:buChar char="○"/>
            </a:pPr>
            <a:r>
              <a:rPr lang="pt-BR">
                <a:solidFill>
                  <a:srgbClr val="212121"/>
                </a:solidFill>
              </a:rPr>
              <a:t>O lactato produzido parece ter efeito no aumento de metástases e recorrência tumoral. </a:t>
            </a:r>
            <a:r>
              <a:rPr lang="pt-BR">
                <a:solidFill>
                  <a:schemeClr val="dk1"/>
                </a:solidFill>
              </a:rPr>
              <a:t>(2)</a:t>
            </a:r>
            <a:endParaRPr>
              <a:solidFill>
                <a:schemeClr val="dk1"/>
              </a:solidFill>
            </a:endParaRPr>
          </a:p>
          <a:p>
            <a:pPr indent="0" lvl="0" marL="0" rtl="0" algn="l">
              <a:lnSpc>
                <a:spcPct val="115000"/>
              </a:lnSpc>
              <a:spcBef>
                <a:spcPts val="1200"/>
              </a:spcBef>
              <a:spcAft>
                <a:spcPts val="0"/>
              </a:spcAft>
              <a:buNone/>
            </a:pPr>
            <a:r>
              <a:t/>
            </a:r>
            <a:endParaRPr sz="3600">
              <a:solidFill>
                <a:srgbClr val="212121"/>
              </a:solidFill>
            </a:endParaRPr>
          </a:p>
          <a:p>
            <a:pPr indent="-457200" lvl="0" marL="457200" rtl="0" algn="l">
              <a:lnSpc>
                <a:spcPct val="115000"/>
              </a:lnSpc>
              <a:spcBef>
                <a:spcPts val="1200"/>
              </a:spcBef>
              <a:spcAft>
                <a:spcPts val="0"/>
              </a:spcAft>
              <a:buClr>
                <a:srgbClr val="212121"/>
              </a:buClr>
              <a:buSzPts val="3600"/>
              <a:buChar char="●"/>
            </a:pPr>
            <a:r>
              <a:rPr lang="pt-BR" sz="3600">
                <a:solidFill>
                  <a:srgbClr val="212121"/>
                </a:solidFill>
              </a:rPr>
              <a:t>A Prenildifosfatase Sintase Subunidade 2 (</a:t>
            </a:r>
            <a:r>
              <a:rPr b="1" lang="pt-BR" sz="3600">
                <a:solidFill>
                  <a:srgbClr val="212121"/>
                </a:solidFill>
              </a:rPr>
              <a:t>PDSS2</a:t>
            </a:r>
            <a:r>
              <a:rPr lang="pt-BR" sz="3600">
                <a:solidFill>
                  <a:srgbClr val="212121"/>
                </a:solidFill>
              </a:rPr>
              <a:t>), participa na síntese da Coenzima Q10 (CoQ10), sendo essencial para o metabolismo, síntese de ATP e defesa antioxidante. </a:t>
            </a:r>
            <a:r>
              <a:rPr lang="pt-BR" sz="3600">
                <a:solidFill>
                  <a:schemeClr val="dk1"/>
                </a:solidFill>
              </a:rPr>
              <a:t>(2,3,4,5)</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2"/>
          <p:cNvSpPr txBox="1"/>
          <p:nvPr>
            <p:ph type="ctrTitle"/>
          </p:nvPr>
        </p:nvSpPr>
        <p:spPr>
          <a:xfrm>
            <a:off x="575186" y="524177"/>
            <a:ext cx="11665975" cy="1216131"/>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a:t>Introdução</a:t>
            </a:r>
            <a:endParaRPr/>
          </a:p>
        </p:txBody>
      </p:sp>
      <p:pic>
        <p:nvPicPr>
          <p:cNvPr id="79" name="Google Shape;79;p12"/>
          <p:cNvPicPr preferRelativeResize="0"/>
          <p:nvPr/>
        </p:nvPicPr>
        <p:blipFill rotWithShape="1">
          <a:blip r:embed="rId3">
            <a:alphaModFix/>
          </a:blip>
          <a:srcRect b="0" l="0" r="0" t="0"/>
          <a:stretch/>
        </p:blipFill>
        <p:spPr>
          <a:xfrm>
            <a:off x="1" y="1661040"/>
            <a:ext cx="2757714" cy="480167"/>
          </a:xfrm>
          <a:prstGeom prst="rect">
            <a:avLst/>
          </a:prstGeom>
          <a:noFill/>
          <a:ln>
            <a:noFill/>
          </a:ln>
        </p:spPr>
      </p:pic>
      <p:sp>
        <p:nvSpPr>
          <p:cNvPr id="80" name="Google Shape;80;p12"/>
          <p:cNvSpPr txBox="1"/>
          <p:nvPr>
            <p:ph idx="1" type="body"/>
          </p:nvPr>
        </p:nvSpPr>
        <p:spPr>
          <a:xfrm>
            <a:off x="819150" y="2336038"/>
            <a:ext cx="16725900" cy="6265491"/>
          </a:xfrm>
          <a:prstGeom prst="rect">
            <a:avLst/>
          </a:prstGeom>
          <a:noFill/>
          <a:ln>
            <a:noFill/>
          </a:ln>
        </p:spPr>
        <p:txBody>
          <a:bodyPr anchorCtr="0" anchor="t" bIns="45700" lIns="91425" spcFirstLastPara="1" rIns="91425" wrap="square" tIns="45700">
            <a:noAutofit/>
          </a:bodyPr>
          <a:lstStyle/>
          <a:p>
            <a:pPr indent="-482600" lvl="0" marL="457200" rtl="0" algn="l">
              <a:lnSpc>
                <a:spcPct val="115000"/>
              </a:lnSpc>
              <a:spcBef>
                <a:spcPts val="0"/>
              </a:spcBef>
              <a:spcAft>
                <a:spcPts val="0"/>
              </a:spcAft>
              <a:buClr>
                <a:srgbClr val="212121"/>
              </a:buClr>
              <a:buSzPts val="4000"/>
              <a:buFont typeface="Calibri"/>
              <a:buChar char="●"/>
            </a:pPr>
            <a:r>
              <a:rPr lang="pt-BR" sz="4000">
                <a:solidFill>
                  <a:srgbClr val="212121"/>
                </a:solidFill>
              </a:rPr>
              <a:t>Redução da expressão de PDSS2 está associada com neoplasias como melanoma, hepatocarcinoma e adenocarcinomas pulmonar e gástrico. </a:t>
            </a:r>
            <a:r>
              <a:rPr lang="pt-BR" sz="4000">
                <a:solidFill>
                  <a:schemeClr val="dk1"/>
                </a:solidFill>
              </a:rPr>
              <a:t>(6,7,8)</a:t>
            </a:r>
            <a:endParaRPr sz="4000">
              <a:solidFill>
                <a:schemeClr val="dk1"/>
              </a:solidFill>
            </a:endParaRPr>
          </a:p>
          <a:p>
            <a:pPr indent="0" lvl="0" marL="457200" rtl="0" algn="l">
              <a:lnSpc>
                <a:spcPct val="115000"/>
              </a:lnSpc>
              <a:spcBef>
                <a:spcPts val="1200"/>
              </a:spcBef>
              <a:spcAft>
                <a:spcPts val="0"/>
              </a:spcAft>
              <a:buNone/>
            </a:pPr>
            <a:r>
              <a:t/>
            </a:r>
            <a:endParaRPr sz="4000">
              <a:solidFill>
                <a:srgbClr val="212121"/>
              </a:solidFill>
            </a:endParaRPr>
          </a:p>
          <a:p>
            <a:pPr indent="-482600" lvl="0" marL="457200" rtl="0" algn="l">
              <a:lnSpc>
                <a:spcPct val="115000"/>
              </a:lnSpc>
              <a:spcBef>
                <a:spcPts val="1200"/>
              </a:spcBef>
              <a:spcAft>
                <a:spcPts val="0"/>
              </a:spcAft>
              <a:buClr>
                <a:srgbClr val="212121"/>
              </a:buClr>
              <a:buSzPts val="4000"/>
              <a:buFont typeface="Calibri"/>
              <a:buChar char="●"/>
            </a:pPr>
            <a:r>
              <a:rPr b="1" lang="pt-BR" sz="4000">
                <a:solidFill>
                  <a:srgbClr val="212121"/>
                </a:solidFill>
              </a:rPr>
              <a:t>Nossas hipóteses:</a:t>
            </a:r>
            <a:endParaRPr b="1" sz="4000">
              <a:solidFill>
                <a:srgbClr val="212121"/>
              </a:solidFill>
            </a:endParaRPr>
          </a:p>
          <a:p>
            <a:pPr indent="-482600" lvl="1" marL="914400" rtl="0" algn="l">
              <a:lnSpc>
                <a:spcPct val="115000"/>
              </a:lnSpc>
              <a:spcBef>
                <a:spcPts val="0"/>
              </a:spcBef>
              <a:spcAft>
                <a:spcPts val="0"/>
              </a:spcAft>
              <a:buClr>
                <a:srgbClr val="212121"/>
              </a:buClr>
              <a:buSzPts val="4000"/>
              <a:buFont typeface="Calibri"/>
              <a:buChar char="○"/>
            </a:pPr>
            <a:r>
              <a:rPr lang="pt-BR" sz="4000">
                <a:solidFill>
                  <a:srgbClr val="212121"/>
                </a:solidFill>
              </a:rPr>
              <a:t>O tecido prostático não-neoplásico expressa mais PDSS2 do que o neoplásico;</a:t>
            </a:r>
            <a:endParaRPr sz="4000">
              <a:solidFill>
                <a:srgbClr val="212121"/>
              </a:solidFill>
            </a:endParaRPr>
          </a:p>
          <a:p>
            <a:pPr indent="-482600" lvl="1" marL="914400" rtl="0" algn="l">
              <a:lnSpc>
                <a:spcPct val="115000"/>
              </a:lnSpc>
              <a:spcBef>
                <a:spcPts val="0"/>
              </a:spcBef>
              <a:spcAft>
                <a:spcPts val="0"/>
              </a:spcAft>
              <a:buClr>
                <a:srgbClr val="212121"/>
              </a:buClr>
              <a:buSzPts val="4000"/>
              <a:buFont typeface="Calibri"/>
              <a:buChar char="○"/>
            </a:pPr>
            <a:r>
              <a:rPr lang="pt-BR" sz="4000">
                <a:solidFill>
                  <a:srgbClr val="212121"/>
                </a:solidFill>
              </a:rPr>
              <a:t>Neoplasias positivas para PDSS2 apresentam comportamento mais indolente.</a:t>
            </a:r>
            <a:endParaRPr sz="4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75186" y="524177"/>
            <a:ext cx="11666100" cy="1216200"/>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a:t>Objetivos</a:t>
            </a:r>
            <a:endParaRPr/>
          </a:p>
        </p:txBody>
      </p:sp>
      <p:pic>
        <p:nvPicPr>
          <p:cNvPr id="86" name="Google Shape;86;p13"/>
          <p:cNvPicPr preferRelativeResize="0"/>
          <p:nvPr/>
        </p:nvPicPr>
        <p:blipFill rotWithShape="1">
          <a:blip r:embed="rId3">
            <a:alphaModFix/>
          </a:blip>
          <a:srcRect b="0" l="0" r="0" t="0"/>
          <a:stretch/>
        </p:blipFill>
        <p:spPr>
          <a:xfrm>
            <a:off x="1" y="1661040"/>
            <a:ext cx="2757715" cy="480167"/>
          </a:xfrm>
          <a:prstGeom prst="rect">
            <a:avLst/>
          </a:prstGeom>
          <a:noFill/>
          <a:ln>
            <a:noFill/>
          </a:ln>
        </p:spPr>
      </p:pic>
      <p:sp>
        <p:nvSpPr>
          <p:cNvPr id="87" name="Google Shape;87;p13"/>
          <p:cNvSpPr txBox="1"/>
          <p:nvPr>
            <p:ph idx="1" type="body"/>
          </p:nvPr>
        </p:nvSpPr>
        <p:spPr>
          <a:xfrm>
            <a:off x="819150" y="2336038"/>
            <a:ext cx="16725900" cy="6265500"/>
          </a:xfrm>
          <a:prstGeom prst="rect">
            <a:avLst/>
          </a:prstGeom>
          <a:noFill/>
          <a:ln>
            <a:noFill/>
          </a:ln>
        </p:spPr>
        <p:txBody>
          <a:bodyPr anchorCtr="0" anchor="t" bIns="45700" lIns="91425" spcFirstLastPara="1" rIns="91425" wrap="square" tIns="45700">
            <a:noAutofit/>
          </a:bodyPr>
          <a:lstStyle/>
          <a:p>
            <a:pPr indent="-469900" lvl="0" marL="457200" rtl="0" algn="l">
              <a:lnSpc>
                <a:spcPct val="115000"/>
              </a:lnSpc>
              <a:spcBef>
                <a:spcPts val="0"/>
              </a:spcBef>
              <a:spcAft>
                <a:spcPts val="0"/>
              </a:spcAft>
              <a:buClr>
                <a:srgbClr val="212121"/>
              </a:buClr>
              <a:buSzPts val="3800"/>
              <a:buFont typeface="Calibri"/>
              <a:buChar char="●"/>
            </a:pPr>
            <a:r>
              <a:rPr lang="pt-BR" sz="3800">
                <a:solidFill>
                  <a:srgbClr val="212121"/>
                </a:solidFill>
              </a:rPr>
              <a:t>Avaliar a expressão do PDSS2 nos tecidos neoplásico e não neoplásico e sua associação como marcador prognóstico da evolução pós-operatória de adenocarcinomas prostáticos.</a:t>
            </a:r>
            <a:endParaRPr sz="3800">
              <a:solidFill>
                <a:srgbClr val="212121"/>
              </a:solidFill>
            </a:endParaRPr>
          </a:p>
          <a:p>
            <a:pPr indent="0" lvl="0" marL="0" rtl="0" algn="l">
              <a:lnSpc>
                <a:spcPct val="115000"/>
              </a:lnSpc>
              <a:spcBef>
                <a:spcPts val="1200"/>
              </a:spcBef>
              <a:spcAft>
                <a:spcPts val="0"/>
              </a:spcAft>
              <a:buNone/>
            </a:pPr>
            <a:r>
              <a:t/>
            </a:r>
            <a:endParaRPr sz="3800">
              <a:solidFill>
                <a:srgbClr val="212121"/>
              </a:solidFill>
            </a:endParaRPr>
          </a:p>
          <a:p>
            <a:pPr indent="-469900" lvl="0" marL="457200" rtl="0" algn="l">
              <a:lnSpc>
                <a:spcPct val="115000"/>
              </a:lnSpc>
              <a:spcBef>
                <a:spcPts val="1200"/>
              </a:spcBef>
              <a:spcAft>
                <a:spcPts val="0"/>
              </a:spcAft>
              <a:buClr>
                <a:srgbClr val="212121"/>
              </a:buClr>
              <a:buSzPts val="3800"/>
              <a:buFont typeface="Calibri"/>
              <a:buChar char="●"/>
            </a:pPr>
            <a:r>
              <a:rPr lang="pt-BR" sz="3800">
                <a:solidFill>
                  <a:srgbClr val="212121"/>
                </a:solidFill>
              </a:rPr>
              <a:t>Avaliando a associação entre o PDSS2 e diferentes variáveis clínicas, como:</a:t>
            </a:r>
            <a:endParaRPr sz="3800">
              <a:solidFill>
                <a:srgbClr val="212121"/>
              </a:solidFill>
            </a:endParaRPr>
          </a:p>
          <a:p>
            <a:pPr indent="-469900" lvl="1" marL="914400" rtl="0" algn="l">
              <a:lnSpc>
                <a:spcPct val="115000"/>
              </a:lnSpc>
              <a:spcBef>
                <a:spcPts val="0"/>
              </a:spcBef>
              <a:spcAft>
                <a:spcPts val="0"/>
              </a:spcAft>
              <a:buClr>
                <a:srgbClr val="212121"/>
              </a:buClr>
              <a:buSzPts val="3800"/>
              <a:buFont typeface="Calibri"/>
              <a:buChar char="○"/>
            </a:pPr>
            <a:r>
              <a:rPr lang="pt-BR" sz="3800">
                <a:solidFill>
                  <a:srgbClr val="212121"/>
                </a:solidFill>
              </a:rPr>
              <a:t>Persistência Bioquímica (PB);</a:t>
            </a:r>
            <a:endParaRPr sz="3800">
              <a:solidFill>
                <a:srgbClr val="212121"/>
              </a:solidFill>
            </a:endParaRPr>
          </a:p>
          <a:p>
            <a:pPr indent="-469900" lvl="1" marL="914400" rtl="0" algn="l">
              <a:lnSpc>
                <a:spcPct val="115000"/>
              </a:lnSpc>
              <a:spcBef>
                <a:spcPts val="0"/>
              </a:spcBef>
              <a:spcAft>
                <a:spcPts val="0"/>
              </a:spcAft>
              <a:buClr>
                <a:srgbClr val="212121"/>
              </a:buClr>
              <a:buSzPts val="3800"/>
              <a:buFont typeface="Calibri"/>
              <a:buChar char="○"/>
            </a:pPr>
            <a:r>
              <a:rPr lang="pt-BR" sz="3800">
                <a:solidFill>
                  <a:srgbClr val="212121"/>
                </a:solidFill>
              </a:rPr>
              <a:t>Recorrência Bioquímica (RB);</a:t>
            </a:r>
            <a:endParaRPr sz="3800">
              <a:solidFill>
                <a:srgbClr val="212121"/>
              </a:solidFill>
            </a:endParaRPr>
          </a:p>
          <a:p>
            <a:pPr indent="-469900" lvl="1" marL="914400" rtl="0" algn="l">
              <a:lnSpc>
                <a:spcPct val="115000"/>
              </a:lnSpc>
              <a:spcBef>
                <a:spcPts val="0"/>
              </a:spcBef>
              <a:spcAft>
                <a:spcPts val="0"/>
              </a:spcAft>
              <a:buClr>
                <a:srgbClr val="212121"/>
              </a:buClr>
              <a:buSzPts val="3800"/>
              <a:buFont typeface="Calibri"/>
              <a:buChar char="○"/>
            </a:pPr>
            <a:r>
              <a:rPr lang="pt-BR" sz="3800">
                <a:solidFill>
                  <a:srgbClr val="212121"/>
                </a:solidFill>
              </a:rPr>
              <a:t>Falência Bioquímica Pós-Prostatectomia (FBPR);</a:t>
            </a:r>
            <a:endParaRPr sz="3800">
              <a:solidFill>
                <a:srgbClr val="212121"/>
              </a:solidFill>
            </a:endParaRPr>
          </a:p>
          <a:p>
            <a:pPr indent="-469900" lvl="1" marL="914400" rtl="0" algn="l">
              <a:lnSpc>
                <a:spcPct val="115000"/>
              </a:lnSpc>
              <a:spcBef>
                <a:spcPts val="0"/>
              </a:spcBef>
              <a:spcAft>
                <a:spcPts val="0"/>
              </a:spcAft>
              <a:buClr>
                <a:srgbClr val="212121"/>
              </a:buClr>
              <a:buSzPts val="3800"/>
              <a:buFont typeface="Calibri"/>
              <a:buChar char="○"/>
            </a:pPr>
            <a:r>
              <a:rPr lang="pt-BR" sz="3800">
                <a:solidFill>
                  <a:srgbClr val="212121"/>
                </a:solidFill>
              </a:rPr>
              <a:t>Evolução Sistêmica (ES).</a:t>
            </a:r>
            <a:endParaRPr sz="3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ctrTitle"/>
          </p:nvPr>
        </p:nvSpPr>
        <p:spPr>
          <a:xfrm>
            <a:off x="575186" y="524177"/>
            <a:ext cx="11666100" cy="1216200"/>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a:t>Material e Métodos</a:t>
            </a:r>
            <a:endParaRPr/>
          </a:p>
        </p:txBody>
      </p:sp>
      <p:pic>
        <p:nvPicPr>
          <p:cNvPr id="93" name="Google Shape;93;p14"/>
          <p:cNvPicPr preferRelativeResize="0"/>
          <p:nvPr/>
        </p:nvPicPr>
        <p:blipFill rotWithShape="1">
          <a:blip r:embed="rId3">
            <a:alphaModFix/>
          </a:blip>
          <a:srcRect b="0" l="0" r="0" t="0"/>
          <a:stretch/>
        </p:blipFill>
        <p:spPr>
          <a:xfrm>
            <a:off x="1" y="1661040"/>
            <a:ext cx="2757715" cy="480167"/>
          </a:xfrm>
          <a:prstGeom prst="rect">
            <a:avLst/>
          </a:prstGeom>
          <a:noFill/>
          <a:ln>
            <a:noFill/>
          </a:ln>
        </p:spPr>
      </p:pic>
      <p:sp>
        <p:nvSpPr>
          <p:cNvPr id="94" name="Google Shape;94;p14"/>
          <p:cNvSpPr txBox="1"/>
          <p:nvPr>
            <p:ph idx="1" type="body"/>
          </p:nvPr>
        </p:nvSpPr>
        <p:spPr>
          <a:xfrm>
            <a:off x="819150" y="2336038"/>
            <a:ext cx="16725900" cy="6265500"/>
          </a:xfrm>
          <a:prstGeom prst="rect">
            <a:avLst/>
          </a:prstGeom>
          <a:noFill/>
          <a:ln>
            <a:noFill/>
          </a:ln>
        </p:spPr>
        <p:txBody>
          <a:bodyPr anchorCtr="0" anchor="t" bIns="45700" lIns="91425" spcFirstLastPara="1" rIns="91425" wrap="square" tIns="45700">
            <a:noAutofit/>
          </a:bodyPr>
          <a:lstStyle/>
          <a:p>
            <a:pPr indent="-482600" lvl="0" marL="457200" rtl="0" algn="l">
              <a:lnSpc>
                <a:spcPct val="115000"/>
              </a:lnSpc>
              <a:spcBef>
                <a:spcPts val="0"/>
              </a:spcBef>
              <a:spcAft>
                <a:spcPts val="0"/>
              </a:spcAft>
              <a:buClr>
                <a:srgbClr val="212121"/>
              </a:buClr>
              <a:buSzPts val="4000"/>
              <a:buFont typeface="Calibri"/>
              <a:buChar char="●"/>
            </a:pPr>
            <a:r>
              <a:rPr b="1" lang="pt-BR" sz="4000">
                <a:solidFill>
                  <a:srgbClr val="212121"/>
                </a:solidFill>
              </a:rPr>
              <a:t>Coorte retrospectiva de 636 pacientes</a:t>
            </a:r>
            <a:r>
              <a:rPr lang="pt-BR" sz="4000">
                <a:solidFill>
                  <a:srgbClr val="212121"/>
                </a:solidFill>
              </a:rPr>
              <a:t> submetidos à prostatectomia radical entre Janeiro de 2009 a Dezembro de 2016.</a:t>
            </a:r>
            <a:br>
              <a:rPr lang="pt-BR" sz="4000">
                <a:solidFill>
                  <a:srgbClr val="212121"/>
                </a:solidFill>
              </a:rPr>
            </a:br>
            <a:endParaRPr sz="4000">
              <a:solidFill>
                <a:srgbClr val="212121"/>
              </a:solidFill>
            </a:endParaRPr>
          </a:p>
          <a:p>
            <a:pPr indent="-482600" lvl="0" marL="457200" rtl="0" algn="l">
              <a:lnSpc>
                <a:spcPct val="115000"/>
              </a:lnSpc>
              <a:spcBef>
                <a:spcPts val="0"/>
              </a:spcBef>
              <a:spcAft>
                <a:spcPts val="0"/>
              </a:spcAft>
              <a:buClr>
                <a:srgbClr val="212121"/>
              </a:buClr>
              <a:buSzPts val="4000"/>
              <a:buFont typeface="Calibri"/>
              <a:buChar char="●"/>
            </a:pPr>
            <a:r>
              <a:rPr lang="pt-BR" sz="4000">
                <a:solidFill>
                  <a:srgbClr val="212121"/>
                </a:solidFill>
              </a:rPr>
              <a:t>A expressão de PDSS2 foi avaliada por estudo imuno-histoquímico em </a:t>
            </a:r>
            <a:r>
              <a:rPr i="1" lang="pt-BR" sz="4000">
                <a:solidFill>
                  <a:srgbClr val="212121"/>
                </a:solidFill>
              </a:rPr>
              <a:t>tissue microarray</a:t>
            </a:r>
            <a:r>
              <a:rPr lang="pt-BR" sz="4000">
                <a:solidFill>
                  <a:srgbClr val="212121"/>
                </a:solidFill>
              </a:rPr>
              <a:t> (TMAs) de tecidos não neoplásico e neoplásico com os padrões de Gleason 3, 4 e 5.</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ctrTitle"/>
          </p:nvPr>
        </p:nvSpPr>
        <p:spPr>
          <a:xfrm>
            <a:off x="575186" y="524177"/>
            <a:ext cx="11666100" cy="1216200"/>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a:t>Material e Métodos</a:t>
            </a:r>
            <a:endParaRPr/>
          </a:p>
        </p:txBody>
      </p:sp>
      <p:pic>
        <p:nvPicPr>
          <p:cNvPr id="100" name="Google Shape;100;p15"/>
          <p:cNvPicPr preferRelativeResize="0"/>
          <p:nvPr/>
        </p:nvPicPr>
        <p:blipFill rotWithShape="1">
          <a:blip r:embed="rId3">
            <a:alphaModFix/>
          </a:blip>
          <a:srcRect b="0" l="0" r="0" t="0"/>
          <a:stretch/>
        </p:blipFill>
        <p:spPr>
          <a:xfrm>
            <a:off x="1" y="1661040"/>
            <a:ext cx="2757715" cy="480167"/>
          </a:xfrm>
          <a:prstGeom prst="rect">
            <a:avLst/>
          </a:prstGeom>
          <a:noFill/>
          <a:ln>
            <a:noFill/>
          </a:ln>
        </p:spPr>
      </p:pic>
      <p:sp>
        <p:nvSpPr>
          <p:cNvPr id="101" name="Google Shape;101;p15"/>
          <p:cNvSpPr txBox="1"/>
          <p:nvPr>
            <p:ph idx="1" type="body"/>
          </p:nvPr>
        </p:nvSpPr>
        <p:spPr>
          <a:xfrm>
            <a:off x="819150" y="2336038"/>
            <a:ext cx="16725900" cy="6265500"/>
          </a:xfrm>
          <a:prstGeom prst="rect">
            <a:avLst/>
          </a:prstGeom>
          <a:noFill/>
          <a:ln>
            <a:noFill/>
          </a:ln>
        </p:spPr>
        <p:txBody>
          <a:bodyPr anchorCtr="0" anchor="t" bIns="45700" lIns="91425" spcFirstLastPara="1" rIns="91425" wrap="square" tIns="45700">
            <a:noAutofit/>
          </a:bodyPr>
          <a:lstStyle/>
          <a:p>
            <a:pPr indent="-482600" lvl="0" marL="457200" rtl="0" algn="l">
              <a:lnSpc>
                <a:spcPct val="115000"/>
              </a:lnSpc>
              <a:spcBef>
                <a:spcPts val="0"/>
              </a:spcBef>
              <a:spcAft>
                <a:spcPts val="0"/>
              </a:spcAft>
              <a:buClr>
                <a:srgbClr val="212121"/>
              </a:buClr>
              <a:buSzPts val="4000"/>
              <a:buFont typeface="Calibri"/>
              <a:buChar char="●"/>
            </a:pPr>
            <a:r>
              <a:rPr lang="pt-BR" sz="4000">
                <a:solidFill>
                  <a:srgbClr val="212121"/>
                </a:solidFill>
              </a:rPr>
              <a:t>Definições de variáveis:</a:t>
            </a:r>
            <a:endParaRPr sz="4000">
              <a:solidFill>
                <a:srgbClr val="212121"/>
              </a:solidFill>
            </a:endParaRPr>
          </a:p>
          <a:p>
            <a:pPr indent="-482600" lvl="1" marL="914400" rtl="0" algn="l">
              <a:lnSpc>
                <a:spcPct val="115000"/>
              </a:lnSpc>
              <a:spcBef>
                <a:spcPts val="0"/>
              </a:spcBef>
              <a:spcAft>
                <a:spcPts val="0"/>
              </a:spcAft>
              <a:buClr>
                <a:srgbClr val="212121"/>
              </a:buClr>
              <a:buSzPts val="4000"/>
              <a:buChar char="○"/>
            </a:pPr>
            <a:r>
              <a:rPr b="1" lang="pt-BR" sz="4000">
                <a:solidFill>
                  <a:srgbClr val="212121"/>
                </a:solidFill>
              </a:rPr>
              <a:t>PB</a:t>
            </a:r>
            <a:r>
              <a:rPr lang="pt-BR" sz="4000">
                <a:solidFill>
                  <a:srgbClr val="212121"/>
                </a:solidFill>
              </a:rPr>
              <a:t>: não atingir PSA ≤ 0,2 ng/ml após 90 dias da prostatectomia;</a:t>
            </a:r>
            <a:endParaRPr sz="4000">
              <a:solidFill>
                <a:srgbClr val="212121"/>
              </a:solidFill>
            </a:endParaRPr>
          </a:p>
          <a:p>
            <a:pPr indent="-482600" lvl="1" marL="914400" rtl="0" algn="l">
              <a:lnSpc>
                <a:spcPct val="115000"/>
              </a:lnSpc>
              <a:spcBef>
                <a:spcPts val="0"/>
              </a:spcBef>
              <a:spcAft>
                <a:spcPts val="0"/>
              </a:spcAft>
              <a:buClr>
                <a:srgbClr val="212121"/>
              </a:buClr>
              <a:buSzPts val="4000"/>
              <a:buChar char="○"/>
            </a:pPr>
            <a:r>
              <a:rPr b="1" lang="pt-BR" sz="4000">
                <a:solidFill>
                  <a:srgbClr val="212121"/>
                </a:solidFill>
              </a:rPr>
              <a:t>RB</a:t>
            </a:r>
            <a:r>
              <a:rPr lang="pt-BR" sz="4000">
                <a:solidFill>
                  <a:srgbClr val="212121"/>
                </a:solidFill>
              </a:rPr>
              <a:t>: redução do PSA abaixo de 0,2 ng/ml em 60 a 90 dias após a cirurgia com elevação posterior, em pelo menos duas medidas consecutivas;</a:t>
            </a:r>
            <a:endParaRPr sz="4000">
              <a:solidFill>
                <a:srgbClr val="212121"/>
              </a:solidFill>
            </a:endParaRPr>
          </a:p>
          <a:p>
            <a:pPr indent="-482600" lvl="1" marL="914400" rtl="0" algn="l">
              <a:lnSpc>
                <a:spcPct val="115000"/>
              </a:lnSpc>
              <a:spcBef>
                <a:spcPts val="0"/>
              </a:spcBef>
              <a:spcAft>
                <a:spcPts val="0"/>
              </a:spcAft>
              <a:buClr>
                <a:srgbClr val="212121"/>
              </a:buClr>
              <a:buSzPts val="4000"/>
              <a:buChar char="○"/>
            </a:pPr>
            <a:r>
              <a:rPr b="1" lang="pt-BR" sz="4000">
                <a:solidFill>
                  <a:srgbClr val="212121"/>
                </a:solidFill>
              </a:rPr>
              <a:t>FBPR</a:t>
            </a:r>
            <a:r>
              <a:rPr lang="pt-BR" sz="4000">
                <a:solidFill>
                  <a:srgbClr val="212121"/>
                </a:solidFill>
              </a:rPr>
              <a:t>: PB e/ou RB onde a terapia adjuvante foi incluída como variável;</a:t>
            </a:r>
            <a:endParaRPr sz="4000">
              <a:solidFill>
                <a:srgbClr val="212121"/>
              </a:solidFill>
            </a:endParaRPr>
          </a:p>
          <a:p>
            <a:pPr indent="-482600" lvl="1" marL="914400" rtl="0" algn="l">
              <a:lnSpc>
                <a:spcPct val="115000"/>
              </a:lnSpc>
              <a:spcBef>
                <a:spcPts val="0"/>
              </a:spcBef>
              <a:spcAft>
                <a:spcPts val="0"/>
              </a:spcAft>
              <a:buClr>
                <a:srgbClr val="212121"/>
              </a:buClr>
              <a:buSzPts val="4000"/>
              <a:buChar char="○"/>
            </a:pPr>
            <a:r>
              <a:rPr b="1" lang="pt-BR" sz="4000">
                <a:solidFill>
                  <a:srgbClr val="212121"/>
                </a:solidFill>
              </a:rPr>
              <a:t>ES</a:t>
            </a:r>
            <a:r>
              <a:rPr lang="pt-BR" sz="4000">
                <a:solidFill>
                  <a:srgbClr val="212121"/>
                </a:solidFill>
              </a:rPr>
              <a:t>: pacientes com evidências de metástases durante o seguimento comprovadas por exames de imagens. </a:t>
            </a:r>
            <a:r>
              <a:rPr lang="pt-BR" sz="4000">
                <a:solidFill>
                  <a:schemeClr val="dk1"/>
                </a:solidFill>
              </a:rPr>
              <a:t>(9,10,11)</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ctrTitle"/>
          </p:nvPr>
        </p:nvSpPr>
        <p:spPr>
          <a:xfrm>
            <a:off x="575186" y="524177"/>
            <a:ext cx="11666100" cy="1216200"/>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sz="6200"/>
              <a:t>Resultados e Discussão</a:t>
            </a:r>
            <a:endParaRPr sz="6200"/>
          </a:p>
        </p:txBody>
      </p:sp>
      <p:pic>
        <p:nvPicPr>
          <p:cNvPr id="107" name="Google Shape;107;p16"/>
          <p:cNvPicPr preferRelativeResize="0"/>
          <p:nvPr/>
        </p:nvPicPr>
        <p:blipFill rotWithShape="1">
          <a:blip r:embed="rId3">
            <a:alphaModFix/>
          </a:blip>
          <a:srcRect b="0" l="0" r="0" t="0"/>
          <a:stretch/>
        </p:blipFill>
        <p:spPr>
          <a:xfrm>
            <a:off x="1" y="1661040"/>
            <a:ext cx="2757715" cy="480167"/>
          </a:xfrm>
          <a:prstGeom prst="rect">
            <a:avLst/>
          </a:prstGeom>
          <a:noFill/>
          <a:ln>
            <a:noFill/>
          </a:ln>
        </p:spPr>
      </p:pic>
      <p:sp>
        <p:nvSpPr>
          <p:cNvPr id="108" name="Google Shape;108;p16"/>
          <p:cNvSpPr txBox="1"/>
          <p:nvPr>
            <p:ph idx="1" type="body"/>
          </p:nvPr>
        </p:nvSpPr>
        <p:spPr>
          <a:xfrm>
            <a:off x="575175" y="2292550"/>
            <a:ext cx="7606500" cy="6265500"/>
          </a:xfrm>
          <a:prstGeom prst="rect">
            <a:avLst/>
          </a:prstGeom>
          <a:noFill/>
          <a:ln>
            <a:noFill/>
          </a:ln>
        </p:spPr>
        <p:txBody>
          <a:bodyPr anchorCtr="0" anchor="t" bIns="45700" lIns="91425" spcFirstLastPara="1" rIns="91425" wrap="square" tIns="45700">
            <a:noAutofit/>
          </a:bodyPr>
          <a:lstStyle/>
          <a:p>
            <a:pPr indent="-482600" lvl="0" marL="457200" rtl="0" algn="l">
              <a:lnSpc>
                <a:spcPct val="115000"/>
              </a:lnSpc>
              <a:spcBef>
                <a:spcPts val="0"/>
              </a:spcBef>
              <a:spcAft>
                <a:spcPts val="0"/>
              </a:spcAft>
              <a:buClr>
                <a:srgbClr val="212121"/>
              </a:buClr>
              <a:buSzPts val="4000"/>
              <a:buFont typeface="Calibri"/>
              <a:buChar char="●"/>
            </a:pPr>
            <a:r>
              <a:rPr lang="pt-BR" sz="4000">
                <a:solidFill>
                  <a:srgbClr val="212121"/>
                </a:solidFill>
              </a:rPr>
              <a:t>PDSS2 expressou-se em </a:t>
            </a:r>
            <a:r>
              <a:rPr b="1" lang="pt-BR" sz="4000">
                <a:solidFill>
                  <a:srgbClr val="212121"/>
                </a:solidFill>
              </a:rPr>
              <a:t>88,9%</a:t>
            </a:r>
            <a:r>
              <a:rPr lang="pt-BR" sz="4000">
                <a:solidFill>
                  <a:srgbClr val="212121"/>
                </a:solidFill>
              </a:rPr>
              <a:t> das </a:t>
            </a:r>
            <a:r>
              <a:rPr b="1" lang="pt-BR" sz="4000">
                <a:solidFill>
                  <a:srgbClr val="212121"/>
                </a:solidFill>
              </a:rPr>
              <a:t>células epiteliais</a:t>
            </a:r>
            <a:r>
              <a:rPr lang="pt-BR" sz="4000">
                <a:solidFill>
                  <a:srgbClr val="212121"/>
                </a:solidFill>
              </a:rPr>
              <a:t> glandulares e em </a:t>
            </a:r>
            <a:r>
              <a:rPr b="1" lang="pt-BR" sz="4000">
                <a:solidFill>
                  <a:srgbClr val="212121"/>
                </a:solidFill>
              </a:rPr>
              <a:t>9,9%</a:t>
            </a:r>
            <a:r>
              <a:rPr lang="pt-BR" sz="4000">
                <a:solidFill>
                  <a:srgbClr val="212121"/>
                </a:solidFill>
              </a:rPr>
              <a:t> dos </a:t>
            </a:r>
            <a:r>
              <a:rPr b="1" lang="pt-BR" sz="4000">
                <a:solidFill>
                  <a:srgbClr val="212121"/>
                </a:solidFill>
              </a:rPr>
              <a:t>adenocarcinomas.</a:t>
            </a:r>
            <a:endParaRPr b="1" sz="4000">
              <a:solidFill>
                <a:srgbClr val="212121"/>
              </a:solidFill>
            </a:endParaRPr>
          </a:p>
          <a:p>
            <a:pPr indent="0" lvl="0" marL="457200" rtl="0" algn="l">
              <a:lnSpc>
                <a:spcPct val="115000"/>
              </a:lnSpc>
              <a:spcBef>
                <a:spcPts val="1200"/>
              </a:spcBef>
              <a:spcAft>
                <a:spcPts val="0"/>
              </a:spcAft>
              <a:buNone/>
            </a:pPr>
            <a:r>
              <a:rPr lang="pt-BR" sz="4000">
                <a:solidFill>
                  <a:srgbClr val="212121"/>
                </a:solidFill>
              </a:rPr>
              <a:t> </a:t>
            </a:r>
            <a:endParaRPr sz="4000">
              <a:solidFill>
                <a:srgbClr val="212121"/>
              </a:solidFill>
            </a:endParaRPr>
          </a:p>
          <a:p>
            <a:pPr indent="-482600" lvl="0" marL="457200" rtl="0" algn="l">
              <a:lnSpc>
                <a:spcPct val="115000"/>
              </a:lnSpc>
              <a:spcBef>
                <a:spcPts val="1200"/>
              </a:spcBef>
              <a:spcAft>
                <a:spcPts val="0"/>
              </a:spcAft>
              <a:buClr>
                <a:srgbClr val="212121"/>
              </a:buClr>
              <a:buSzPts val="4000"/>
              <a:buFont typeface="Calibri"/>
              <a:buChar char="●"/>
            </a:pPr>
            <a:r>
              <a:rPr lang="pt-BR" sz="4000">
                <a:solidFill>
                  <a:srgbClr val="212121"/>
                </a:solidFill>
              </a:rPr>
              <a:t>Houve marcação em células estromais, dificultando a análise de alguns casos de Gleason 5.</a:t>
            </a:r>
            <a:endParaRPr sz="4000"/>
          </a:p>
        </p:txBody>
      </p:sp>
      <p:pic>
        <p:nvPicPr>
          <p:cNvPr id="109" name="Google Shape;109;p16"/>
          <p:cNvPicPr preferRelativeResize="0"/>
          <p:nvPr/>
        </p:nvPicPr>
        <p:blipFill>
          <a:blip r:embed="rId4">
            <a:alphaModFix/>
          </a:blip>
          <a:stretch>
            <a:fillRect/>
          </a:stretch>
        </p:blipFill>
        <p:spPr>
          <a:xfrm>
            <a:off x="8355750" y="77250"/>
            <a:ext cx="9830274" cy="10132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ctrTitle"/>
          </p:nvPr>
        </p:nvSpPr>
        <p:spPr>
          <a:xfrm>
            <a:off x="575186" y="524177"/>
            <a:ext cx="11666100" cy="1216200"/>
          </a:xfrm>
          <a:prstGeom prst="rect">
            <a:avLst/>
          </a:prstGeom>
          <a:noFill/>
          <a:ln>
            <a:noFill/>
          </a:ln>
        </p:spPr>
        <p:txBody>
          <a:bodyPr anchorCtr="0" anchor="t" bIns="45700" lIns="91425" spcFirstLastPara="1" rIns="91425" wrap="square" tIns="45700">
            <a:noAutofit/>
          </a:bodyPr>
          <a:lstStyle/>
          <a:p>
            <a:pPr indent="0" lvl="0" marL="0" rtl="0" algn="l">
              <a:lnSpc>
                <a:spcPct val="131428"/>
              </a:lnSpc>
              <a:spcBef>
                <a:spcPts val="0"/>
              </a:spcBef>
              <a:spcAft>
                <a:spcPts val="0"/>
              </a:spcAft>
              <a:buClr>
                <a:srgbClr val="476559"/>
              </a:buClr>
              <a:buSzPts val="7000"/>
              <a:buFont typeface="Calibri"/>
              <a:buNone/>
            </a:pPr>
            <a:r>
              <a:rPr lang="pt-BR"/>
              <a:t>Resultados e Discussão</a:t>
            </a:r>
            <a:endParaRPr/>
          </a:p>
        </p:txBody>
      </p:sp>
      <p:pic>
        <p:nvPicPr>
          <p:cNvPr id="115" name="Google Shape;115;p17"/>
          <p:cNvPicPr preferRelativeResize="0"/>
          <p:nvPr/>
        </p:nvPicPr>
        <p:blipFill rotWithShape="1">
          <a:blip r:embed="rId3">
            <a:alphaModFix/>
          </a:blip>
          <a:srcRect b="0" l="0" r="0" t="0"/>
          <a:stretch/>
        </p:blipFill>
        <p:spPr>
          <a:xfrm>
            <a:off x="1" y="1661040"/>
            <a:ext cx="2757715" cy="480167"/>
          </a:xfrm>
          <a:prstGeom prst="rect">
            <a:avLst/>
          </a:prstGeom>
          <a:noFill/>
          <a:ln>
            <a:noFill/>
          </a:ln>
        </p:spPr>
      </p:pic>
      <p:pic>
        <p:nvPicPr>
          <p:cNvPr id="116" name="Google Shape;116;p17"/>
          <p:cNvPicPr preferRelativeResize="0"/>
          <p:nvPr/>
        </p:nvPicPr>
        <p:blipFill rotWithShape="1">
          <a:blip r:embed="rId4">
            <a:alphaModFix/>
          </a:blip>
          <a:srcRect b="77511" l="0" r="0" t="0"/>
          <a:stretch/>
        </p:blipFill>
        <p:spPr>
          <a:xfrm>
            <a:off x="2420625" y="2424425"/>
            <a:ext cx="12549300" cy="2375625"/>
          </a:xfrm>
          <a:prstGeom prst="rect">
            <a:avLst/>
          </a:prstGeom>
          <a:noFill/>
          <a:ln>
            <a:noFill/>
          </a:ln>
        </p:spPr>
      </p:pic>
      <p:pic>
        <p:nvPicPr>
          <p:cNvPr id="117" name="Google Shape;117;p17"/>
          <p:cNvPicPr preferRelativeResize="0"/>
          <p:nvPr/>
        </p:nvPicPr>
        <p:blipFill rotWithShape="1">
          <a:blip r:embed="rId4">
            <a:alphaModFix/>
          </a:blip>
          <a:srcRect b="67991" l="0" r="0" t="22130"/>
          <a:stretch/>
        </p:blipFill>
        <p:spPr>
          <a:xfrm>
            <a:off x="2420625" y="4743150"/>
            <a:ext cx="12549249" cy="1216201"/>
          </a:xfrm>
          <a:prstGeom prst="rect">
            <a:avLst/>
          </a:prstGeom>
          <a:noFill/>
          <a:ln>
            <a:noFill/>
          </a:ln>
        </p:spPr>
      </p:pic>
      <p:pic>
        <p:nvPicPr>
          <p:cNvPr id="118" name="Google Shape;118;p17"/>
          <p:cNvPicPr preferRelativeResize="0"/>
          <p:nvPr/>
        </p:nvPicPr>
        <p:blipFill rotWithShape="1">
          <a:blip r:embed="rId4">
            <a:alphaModFix/>
          </a:blip>
          <a:srcRect b="48374" l="0" r="0" t="41531"/>
          <a:stretch/>
        </p:blipFill>
        <p:spPr>
          <a:xfrm>
            <a:off x="2420627" y="5930225"/>
            <a:ext cx="12549298" cy="1216201"/>
          </a:xfrm>
          <a:prstGeom prst="rect">
            <a:avLst/>
          </a:prstGeom>
          <a:noFill/>
          <a:ln>
            <a:noFill/>
          </a:ln>
        </p:spPr>
      </p:pic>
      <p:pic>
        <p:nvPicPr>
          <p:cNvPr id="119" name="Google Shape;119;p17"/>
          <p:cNvPicPr preferRelativeResize="0"/>
          <p:nvPr/>
        </p:nvPicPr>
        <p:blipFill rotWithShape="1">
          <a:blip r:embed="rId4">
            <a:alphaModFix/>
          </a:blip>
          <a:srcRect b="0" l="0" r="0" t="80881"/>
          <a:stretch/>
        </p:blipFill>
        <p:spPr>
          <a:xfrm>
            <a:off x="2420625" y="7146415"/>
            <a:ext cx="12549251" cy="2023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ngresso de Patologia">
  <a:themeElements>
    <a:clrScheme name="Tema do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